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9" r:id="rId5"/>
    <p:sldMasterId id="214748369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y="5143500" cx="9144000"/>
  <p:notesSz cx="6858000" cy="9144000"/>
  <p:embeddedFontLst>
    <p:embeddedFont>
      <p:font typeface="Prata"/>
      <p:regular r:id="rId20"/>
    </p:embeddedFont>
    <p:embeddedFont>
      <p:font typeface="Lato"/>
      <p:regular r:id="rId21"/>
      <p:bold r:id="rId22"/>
      <p:italic r:id="rId23"/>
      <p:boldItalic r:id="rId24"/>
    </p:embeddedFont>
    <p:embeddedFont>
      <p:font typeface="Outfit Light"/>
      <p:regular r:id="rId25"/>
      <p:bold r:id="rId26"/>
    </p:embeddedFont>
    <p:embeddedFont>
      <p:font typeface="Outfit"/>
      <p:regular r:id="rId27"/>
      <p:bold r:id="rId28"/>
    </p:embeddedFont>
    <p:embeddedFont>
      <p:font typeface="Outfit Thin"/>
      <p:regular r:id="rId29"/>
      <p:bold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47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E46F5E2-459E-4FBD-A98A-6352BCD92635}">
  <a:tblStyle styleId="{FE46F5E2-459E-4FBD-A98A-6352BCD9263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FD48516B-0103-4663-9D79-8C27C3A69C46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FE6E6"/>
          </a:solidFill>
        </a:fill>
      </a:tcStyle>
    </a:wholeTbl>
    <a:band1H>
      <a:tcTxStyle b="off" i="off"/>
      <a:tcStyle>
        <a:fill>
          <a:solidFill>
            <a:srgbClr val="DDCACA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DCACA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fill>
          <a:solidFill>
            <a:srgbClr val="990000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fill>
          <a:solidFill>
            <a:srgbClr val="99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990000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990000"/>
          </a:solidFill>
        </a:fill>
      </a:tcStyle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47" orient="horz"/>
        <p:guide pos="28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rata-regular.fntdata"/><Relationship Id="rId22" Type="http://schemas.openxmlformats.org/officeDocument/2006/relationships/font" Target="fonts/Lato-bold.fntdata"/><Relationship Id="rId21" Type="http://schemas.openxmlformats.org/officeDocument/2006/relationships/font" Target="fonts/Lato-regular.fntdata"/><Relationship Id="rId24" Type="http://schemas.openxmlformats.org/officeDocument/2006/relationships/font" Target="fonts/Lato-boldItalic.fntdata"/><Relationship Id="rId23" Type="http://schemas.openxmlformats.org/officeDocument/2006/relationships/font" Target="fonts/La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6" Type="http://schemas.openxmlformats.org/officeDocument/2006/relationships/font" Target="fonts/OutfitLight-bold.fntdata"/><Relationship Id="rId25" Type="http://schemas.openxmlformats.org/officeDocument/2006/relationships/font" Target="fonts/OutfitLight-regular.fntdata"/><Relationship Id="rId28" Type="http://schemas.openxmlformats.org/officeDocument/2006/relationships/font" Target="fonts/Outfit-bold.fntdata"/><Relationship Id="rId27" Type="http://schemas.openxmlformats.org/officeDocument/2006/relationships/font" Target="fonts/Outfit-regular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29" Type="http://schemas.openxmlformats.org/officeDocument/2006/relationships/font" Target="fonts/OutfitThin-regular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0" Type="http://schemas.openxmlformats.org/officeDocument/2006/relationships/font" Target="fonts/OutfitThin-bold.fnt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4579d91601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4579d91601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2c55be5e86a_0_4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2c55be5e86a_0_4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2c55be5e86a_0_4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7" name="Google Shape;307;g2c55be5e86a_0_4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2c55be5e86a_0_5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2c55be5e86a_0_5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4579d91601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4579d91601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4051e266ee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14051e266ee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14051e266ee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8" name="Google Shape;248;g14051e266ee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14051e266ee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14051e266ee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34579d91601_0_3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34579d91601_0_3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4051e266ee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14051e266ee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2c55be5e86a_0_3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2c55be5e86a_0_3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2c55be5e86a_0_4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2c55be5e86a_0_4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7.png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Font typeface="Prata"/>
              <a:buNone/>
              <a:defRPr b="1" sz="4500">
                <a:latin typeface="Prata"/>
                <a:ea typeface="Prata"/>
                <a:cs typeface="Prata"/>
                <a:sym typeface="Prat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Outfit"/>
              <a:buNone/>
              <a:defRPr sz="2800">
                <a:latin typeface="Outfit"/>
                <a:ea typeface="Outfit"/>
                <a:cs typeface="Outfit"/>
                <a:sym typeface="Outfi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">
  <p:cSld name="SECTION_TITLE_AND_DESCRIPTION_1_1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/>
          <p:nvPr/>
        </p:nvSpPr>
        <p:spPr>
          <a:xfrm>
            <a:off x="0" y="0"/>
            <a:ext cx="400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4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4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4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14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Outfit Light"/>
              <a:buNone/>
              <a:defRPr sz="1600">
                <a:solidFill>
                  <a:schemeClr val="lt2"/>
                </a:solidFill>
                <a:latin typeface="Outfit Light"/>
                <a:ea typeface="Outfit Light"/>
                <a:cs typeface="Outfit Light"/>
                <a:sym typeface="Outfit Ligh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54" name="Google Shape;54;p14"/>
          <p:cNvSpPr txBox="1"/>
          <p:nvPr>
            <p:ph idx="2" type="body"/>
          </p:nvPr>
        </p:nvSpPr>
        <p:spPr>
          <a:xfrm>
            <a:off x="43360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55" name="Google Shape;55;p14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">
  <p:cSld name="SECTION_TITLE_AND_DESCRIPTION_1_2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5"/>
          <p:cNvSpPr/>
          <p:nvPr/>
        </p:nvSpPr>
        <p:spPr>
          <a:xfrm>
            <a:off x="0" y="0"/>
            <a:ext cx="3500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5"/>
          <p:cNvSpPr/>
          <p:nvPr/>
        </p:nvSpPr>
        <p:spPr>
          <a:xfrm rot="-5400000">
            <a:off x="1138212" y="1027739"/>
            <a:ext cx="45826" cy="37285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5"/>
          <p:cNvSpPr/>
          <p:nvPr/>
        </p:nvSpPr>
        <p:spPr>
          <a:xfrm rot="-5400000">
            <a:off x="766885" y="1026163"/>
            <a:ext cx="45826" cy="3760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5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1" name="Google Shape;61;p15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Outfit"/>
              <a:buNone/>
              <a:defRPr sz="1600">
                <a:solidFill>
                  <a:schemeClr val="lt2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2" name="Google Shape;62;p15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 1">
  <p:cSld name="SECTION_TITLE_AND_DESCRIPTION_1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/>
          <p:nvPr/>
        </p:nvSpPr>
        <p:spPr>
          <a:xfrm>
            <a:off x="0" y="0"/>
            <a:ext cx="3513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6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6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6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0" name="Google Shape;70;p16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utfit"/>
              <a:buNone/>
              <a:defRPr sz="16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71" name="Google Shape;71;p16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72" name="Google Shape;72;p1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16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 2 1">
  <p:cSld name="SECTION_TITLE_AND_DESCRIPTION_1_1_2_1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/>
          <p:nvPr/>
        </p:nvSpPr>
        <p:spPr>
          <a:xfrm>
            <a:off x="0" y="0"/>
            <a:ext cx="3523200" cy="514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7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7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7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9" name="Google Shape;79;p17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utfit"/>
              <a:buNone/>
              <a:defRPr sz="16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80" name="Google Shape;80;p17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17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 2">
  <p:cSld name="SECTION_TITLE_AND_DESCRIPTION_1_1_2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/>
          <p:nvPr/>
        </p:nvSpPr>
        <p:spPr>
          <a:xfrm>
            <a:off x="0" y="0"/>
            <a:ext cx="3513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8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8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8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8" name="Google Shape;88;p18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Outfit"/>
              <a:buNone/>
              <a:defRPr sz="1600">
                <a:solidFill>
                  <a:schemeClr val="lt2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2">
  <p:cSld name="SECTION_TITLE_AND_DESCRIPTION_1_3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/>
        </p:nvSpPr>
        <p:spPr>
          <a:xfrm>
            <a:off x="0" y="0"/>
            <a:ext cx="32088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4" name="Google Shape;94;p19"/>
          <p:cNvGrpSpPr/>
          <p:nvPr/>
        </p:nvGrpSpPr>
        <p:grpSpPr>
          <a:xfrm>
            <a:off x="601792" y="1191256"/>
            <a:ext cx="745763" cy="45826"/>
            <a:chOff x="4580561" y="2589004"/>
            <a:chExt cx="1064464" cy="25200"/>
          </a:xfrm>
        </p:grpSpPr>
        <p:sp>
          <p:nvSpPr>
            <p:cNvPr id="95" name="Google Shape;95;p1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7" name="Google Shape;97;p19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600"/>
              <a:buNone/>
              <a:defRPr sz="26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8" name="Google Shape;98;p19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99" name="Google Shape;99;p19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0" name="Google Shape;100;p1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1" name="Google Shape;101;p19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484583" y="339539"/>
            <a:ext cx="7053600" cy="10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827484" y="1539689"/>
            <a:ext cx="67101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rtl="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1pPr>
            <a:lvl2pPr indent="-298450" lvl="1" marL="914400" rtl="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rtl="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rtl="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rtl="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rtl="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rtl="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rtl="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rtl="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5" name="Google Shape;105;p20"/>
          <p:cNvSpPr txBox="1"/>
          <p:nvPr>
            <p:ph idx="10" type="dt"/>
          </p:nvPr>
        </p:nvSpPr>
        <p:spPr>
          <a:xfrm rot="5400000">
            <a:off x="7616654" y="1343101"/>
            <a:ext cx="7431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106" name="Google Shape;106;p20"/>
          <p:cNvSpPr txBox="1"/>
          <p:nvPr>
            <p:ph idx="11" type="ftr"/>
          </p:nvPr>
        </p:nvSpPr>
        <p:spPr>
          <a:xfrm rot="5400000">
            <a:off x="6713603" y="2419050"/>
            <a:ext cx="28950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/>
        </p:txBody>
      </p:sp>
      <p:sp>
        <p:nvSpPr>
          <p:cNvPr id="107" name="Google Shape;107;p20"/>
          <p:cNvSpPr txBox="1"/>
          <p:nvPr>
            <p:ph idx="12" type="sldNum"/>
          </p:nvPr>
        </p:nvSpPr>
        <p:spPr>
          <a:xfrm>
            <a:off x="7764405" y="221797"/>
            <a:ext cx="628800" cy="575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0" lvl="0" marL="0" rtl="0" algn="ctr">
              <a:spcBef>
                <a:spcPts val="0"/>
              </a:spcBef>
              <a:buNone/>
              <a:defRPr sz="1100"/>
            </a:lvl1pPr>
            <a:lvl2pPr indent="0" lvl="1" marL="0" rtl="0" algn="ctr">
              <a:spcBef>
                <a:spcPts val="0"/>
              </a:spcBef>
              <a:buNone/>
              <a:defRPr sz="1100"/>
            </a:lvl2pPr>
            <a:lvl3pPr indent="0" lvl="2" marL="0" rtl="0" algn="ctr">
              <a:spcBef>
                <a:spcPts val="0"/>
              </a:spcBef>
              <a:buNone/>
              <a:defRPr sz="1100"/>
            </a:lvl3pPr>
            <a:lvl4pPr indent="0" lvl="3" marL="0" rtl="0" algn="ctr">
              <a:spcBef>
                <a:spcPts val="0"/>
              </a:spcBef>
              <a:buNone/>
              <a:defRPr sz="1100"/>
            </a:lvl4pPr>
            <a:lvl5pPr indent="0" lvl="4" marL="0" rtl="0" algn="ctr">
              <a:spcBef>
                <a:spcPts val="0"/>
              </a:spcBef>
              <a:buNone/>
              <a:defRPr sz="1100"/>
            </a:lvl5pPr>
            <a:lvl6pPr indent="0" lvl="5" marL="0" rtl="0" algn="ctr">
              <a:spcBef>
                <a:spcPts val="0"/>
              </a:spcBef>
              <a:buNone/>
              <a:defRPr sz="1100"/>
            </a:lvl6pPr>
            <a:lvl7pPr indent="0" lvl="6" marL="0" rtl="0" algn="ctr">
              <a:spcBef>
                <a:spcPts val="0"/>
              </a:spcBef>
              <a:buNone/>
              <a:defRPr sz="1100"/>
            </a:lvl7pPr>
            <a:lvl8pPr indent="0" lvl="7" marL="0" rtl="0" algn="ctr">
              <a:spcBef>
                <a:spcPts val="0"/>
              </a:spcBef>
              <a:buNone/>
              <a:defRPr sz="1100"/>
            </a:lvl8pPr>
            <a:lvl9pPr indent="0" lvl="8" marL="0" rtl="0" algn="ctr">
              <a:spcBef>
                <a:spcPts val="0"/>
              </a:spcBef>
              <a:buNone/>
              <a:defRPr sz="1100"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Font typeface="Prata"/>
              <a:buNone/>
              <a:defRPr b="1" sz="4500">
                <a:latin typeface="Prata"/>
                <a:ea typeface="Prata"/>
                <a:cs typeface="Prata"/>
                <a:sym typeface="Prat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7" name="Google Shape;117;p2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Outfit"/>
              <a:buNone/>
              <a:defRPr sz="2800">
                <a:latin typeface="Outfit"/>
                <a:ea typeface="Outfit"/>
                <a:cs typeface="Outfit"/>
                <a:sym typeface="Outfi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bg>
      <p:bgPr>
        <a:solidFill>
          <a:schemeClr val="dk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pic>
        <p:nvPicPr>
          <p:cNvPr id="122" name="Google Shape;122;p2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463575" y="-885275"/>
            <a:ext cx="1745125" cy="174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5" name="Google Shape;125;p25"/>
          <p:cNvSpPr txBox="1"/>
          <p:nvPr>
            <p:ph idx="1" type="body"/>
          </p:nvPr>
        </p:nvSpPr>
        <p:spPr>
          <a:xfrm>
            <a:off x="311700" y="1152475"/>
            <a:ext cx="7719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28" name="Google Shape;128;p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29" name="Google Shape;129;p2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4" name="Google Shape;134;p2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0"/>
          <p:cNvSpPr/>
          <p:nvPr/>
        </p:nvSpPr>
        <p:spPr>
          <a:xfrm>
            <a:off x="-762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3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40" name="Google Shape;140;p3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41" name="Google Shape;141;p3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pic>
        <p:nvPicPr>
          <p:cNvPr id="19" name="Google Shape;19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463575" y="-885275"/>
            <a:ext cx="1745125" cy="1745125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4"/>
          <p:cNvSpPr/>
          <p:nvPr/>
        </p:nvSpPr>
        <p:spPr>
          <a:xfrm>
            <a:off x="8134175" y="4317275"/>
            <a:ext cx="1074600" cy="90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" name="Google Shape;21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83273" y="4442000"/>
            <a:ext cx="643700" cy="643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46" name="Google Shape;146;p3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">
  <p:cSld name="SECTION_TITLE_AND_DESCRIPTION_1_1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4"/>
          <p:cNvSpPr/>
          <p:nvPr/>
        </p:nvSpPr>
        <p:spPr>
          <a:xfrm>
            <a:off x="0" y="0"/>
            <a:ext cx="400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34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34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34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3" name="Google Shape;153;p34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Outfit Light"/>
              <a:buNone/>
              <a:defRPr sz="1600">
                <a:solidFill>
                  <a:schemeClr val="lt2"/>
                </a:solidFill>
                <a:latin typeface="Outfit Light"/>
                <a:ea typeface="Outfit Light"/>
                <a:cs typeface="Outfit Light"/>
                <a:sym typeface="Outfit Ligh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54" name="Google Shape;154;p34"/>
          <p:cNvSpPr txBox="1"/>
          <p:nvPr>
            <p:ph idx="2" type="body"/>
          </p:nvPr>
        </p:nvSpPr>
        <p:spPr>
          <a:xfrm>
            <a:off x="43360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4">
  <p:cSld name="SECTION_TITLE_AND_DESCRIPTION_1_2_2"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35"/>
          <p:cNvPicPr preferRelativeResize="0"/>
          <p:nvPr/>
        </p:nvPicPr>
        <p:blipFill>
          <a:blip r:embed="rId2">
            <a:alphaModFix amt="41000"/>
          </a:blip>
          <a:stretch>
            <a:fillRect/>
          </a:stretch>
        </p:blipFill>
        <p:spPr>
          <a:xfrm rot="5400000">
            <a:off x="-1163983" y="1131355"/>
            <a:ext cx="5121400" cy="2880774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35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35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rgbClr val="E99AB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35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  <a:solidFill>
            <a:srgbClr val="FFFFFF">
              <a:alpha val="58859"/>
            </a:srgbClr>
          </a:solidFill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0" name="Google Shape;160;p35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Outfit"/>
              <a:buNone/>
              <a:defRPr sz="1600">
                <a:solidFill>
                  <a:schemeClr val="lt2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1" name="Google Shape;161;p35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162" name="Google Shape;162;p35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 Thin"/>
                <a:ea typeface="Outfit Thin"/>
                <a:cs typeface="Outfit Thin"/>
                <a:sym typeface="Outfit Thin"/>
              </a:rPr>
              <a:t>©2022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 Thin"/>
              <a:ea typeface="Outfit Thin"/>
              <a:cs typeface="Outfit Thin"/>
              <a:sym typeface="Outfit Thin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">
  <p:cSld name="SECTION_TITLE_AND_DESCRIPTION_1_2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6"/>
          <p:cNvSpPr/>
          <p:nvPr/>
        </p:nvSpPr>
        <p:spPr>
          <a:xfrm>
            <a:off x="0" y="0"/>
            <a:ext cx="3500400" cy="5143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36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36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rgbClr val="E99AB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36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68" name="Google Shape;168;p36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Outfit"/>
              <a:buNone/>
              <a:defRPr sz="1600">
                <a:solidFill>
                  <a:schemeClr val="lt2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9" name="Google Shape;169;p36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170" name="Google Shape;170;p36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3">
  <p:cSld name="SECTION_TITLE_AND_DESCRIPTION_1_2_1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7"/>
          <p:cNvSpPr/>
          <p:nvPr/>
        </p:nvSpPr>
        <p:spPr>
          <a:xfrm>
            <a:off x="0" y="0"/>
            <a:ext cx="3500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37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7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rgbClr val="E99AB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37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76" name="Google Shape;176;p37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Outfit"/>
              <a:buNone/>
              <a:defRPr sz="1600">
                <a:solidFill>
                  <a:schemeClr val="lt2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77" name="Google Shape;177;p37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178" name="Google Shape;178;p37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 1">
  <p:cSld name="SECTION_TITLE_AND_DESCRIPTION_1_1_1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8"/>
          <p:cNvSpPr/>
          <p:nvPr/>
        </p:nvSpPr>
        <p:spPr>
          <a:xfrm>
            <a:off x="0" y="0"/>
            <a:ext cx="3513000" cy="5143500"/>
          </a:xfrm>
          <a:prstGeom prst="rect">
            <a:avLst/>
          </a:prstGeom>
          <a:solidFill>
            <a:srgbClr val="E99AB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38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38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38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C3678"/>
              </a:buClr>
              <a:buSzPts val="2600"/>
              <a:buNone/>
              <a:defRPr sz="2600">
                <a:solidFill>
                  <a:srgbClr val="1C367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84" name="Google Shape;184;p38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3678"/>
              </a:buClr>
              <a:buSzPts val="1600"/>
              <a:buFont typeface="Outfit"/>
              <a:buNone/>
              <a:defRPr sz="1600">
                <a:solidFill>
                  <a:srgbClr val="1C3678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85" name="Google Shape;185;p38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rgbClr val="E99ABB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186" name="Google Shape;186;p38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 1 1">
  <p:cSld name="SECTION_TITLE_AND_DESCRIPTION_1_1_1_1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9"/>
          <p:cNvSpPr/>
          <p:nvPr/>
        </p:nvSpPr>
        <p:spPr>
          <a:xfrm>
            <a:off x="0" y="0"/>
            <a:ext cx="3513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39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39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39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92" name="Google Shape;192;p39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Outfit"/>
              <a:buNone/>
              <a:defRPr sz="16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93" name="Google Shape;193;p39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194" name="Google Shape;194;p39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 2 1">
  <p:cSld name="SECTION_TITLE_AND_DESCRIPTION_1_1_2_1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0"/>
          <p:cNvSpPr/>
          <p:nvPr/>
        </p:nvSpPr>
        <p:spPr>
          <a:xfrm>
            <a:off x="0" y="0"/>
            <a:ext cx="352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40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40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40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00" name="Google Shape;200;p40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Outfit"/>
              <a:buNone/>
              <a:defRPr sz="1600">
                <a:latin typeface="Outfit"/>
                <a:ea typeface="Outfit"/>
                <a:cs typeface="Outfit"/>
                <a:sym typeface="Outf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01" name="Google Shape;201;p40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202" name="Google Shape;202;p4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3" name="Google Shape;203;p40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 2 1 1">
  <p:cSld name="SECTION_TITLE_AND_DESCRIPTION_1_1_2_1_1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41"/>
          <p:cNvSpPr/>
          <p:nvPr/>
        </p:nvSpPr>
        <p:spPr>
          <a:xfrm>
            <a:off x="0" y="0"/>
            <a:ext cx="3523200" cy="5143500"/>
          </a:xfrm>
          <a:prstGeom prst="rect">
            <a:avLst/>
          </a:prstGeom>
          <a:solidFill>
            <a:srgbClr val="2998E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41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41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41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09" name="Google Shape;209;p41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Outfit"/>
              <a:buNone/>
              <a:defRPr sz="1600">
                <a:solidFill>
                  <a:schemeClr val="dk2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10" name="Google Shape;210;p41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rgbClr val="2998E3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211" name="Google Shape;211;p4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2" name="Google Shape;212;p41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7719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 1 1 2">
  <p:cSld name="SECTION_TITLE_AND_DESCRIPTION_1_1_2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2"/>
          <p:cNvSpPr/>
          <p:nvPr/>
        </p:nvSpPr>
        <p:spPr>
          <a:xfrm>
            <a:off x="0" y="0"/>
            <a:ext cx="3513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42"/>
          <p:cNvSpPr/>
          <p:nvPr/>
        </p:nvSpPr>
        <p:spPr>
          <a:xfrm rot="-5400000">
            <a:off x="1138196" y="1027682"/>
            <a:ext cx="45900" cy="372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42"/>
          <p:cNvSpPr/>
          <p:nvPr/>
        </p:nvSpPr>
        <p:spPr>
          <a:xfrm rot="-5400000">
            <a:off x="766792" y="1026182"/>
            <a:ext cx="45900" cy="375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42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None/>
              <a:defRPr sz="2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18" name="Google Shape;218;p42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Outfit"/>
              <a:buNone/>
              <a:defRPr sz="1600">
                <a:solidFill>
                  <a:schemeClr val="lt2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19" name="Google Shape;219;p42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220" name="Google Shape;220;p42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hello@nonprofitsidekick.com</a:t>
            </a:r>
            <a:endParaRPr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3"/>
          <p:cNvSpPr txBox="1"/>
          <p:nvPr>
            <p:ph type="title"/>
          </p:nvPr>
        </p:nvSpPr>
        <p:spPr>
          <a:xfrm>
            <a:off x="484583" y="339539"/>
            <a:ext cx="7053600" cy="10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3" name="Google Shape;223;p43"/>
          <p:cNvSpPr txBox="1"/>
          <p:nvPr>
            <p:ph idx="1" type="body"/>
          </p:nvPr>
        </p:nvSpPr>
        <p:spPr>
          <a:xfrm>
            <a:off x="827484" y="1539689"/>
            <a:ext cx="6710100" cy="31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1pPr>
            <a:lvl2pPr indent="-298450" lvl="1" marL="91440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spcBef>
                <a:spcPts val="8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spcBef>
                <a:spcPts val="8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spcBef>
                <a:spcPts val="80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/>
          <p:nvPr/>
        </p:nvSpPr>
        <p:spPr>
          <a:xfrm>
            <a:off x="-762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1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●"/>
              <a:defRPr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○"/>
              <a:defRPr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Outfit"/>
              <a:buChar char="■"/>
              <a:defRPr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sp>
        <p:nvSpPr>
          <p:cNvPr id="41" name="Google Shape;41;p10"/>
          <p:cNvSpPr txBox="1"/>
          <p:nvPr/>
        </p:nvSpPr>
        <p:spPr>
          <a:xfrm>
            <a:off x="-43675" y="4881650"/>
            <a:ext cx="3668700" cy="75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Outfit Thin"/>
                <a:ea typeface="Outfit Thin"/>
                <a:cs typeface="Outfit Thin"/>
                <a:sym typeface="Outfit Thin"/>
              </a:rPr>
              <a:t>©2023 Nonprofit SideKick!     www.nonprofitsidekick.com     hello@nonprofitsidekick.com</a:t>
            </a:r>
            <a:endParaRPr sz="1000">
              <a:solidFill>
                <a:schemeClr val="dk1"/>
              </a:solidFill>
              <a:latin typeface="Outfit Thin"/>
              <a:ea typeface="Outfit Thin"/>
              <a:cs typeface="Outfit Thin"/>
              <a:sym typeface="Outfit Thi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8.xml"/><Relationship Id="rId22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7.xml"/><Relationship Id="rId21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9.xml"/><Relationship Id="rId23" Type="http://schemas.openxmlformats.org/officeDocument/2006/relationships/theme" Target="../theme/theme2.xml"/><Relationship Id="rId1" Type="http://schemas.openxmlformats.org/officeDocument/2006/relationships/image" Target="../media/image4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6.xml"/><Relationship Id="rId6" Type="http://schemas.openxmlformats.org/officeDocument/2006/relationships/slideLayout" Target="../slideLayouts/slideLayout3.xml"/><Relationship Id="rId18" Type="http://schemas.openxmlformats.org/officeDocument/2006/relationships/slideLayout" Target="../slideLayouts/slideLayout15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6.xml"/><Relationship Id="rId22" Type="http://schemas.openxmlformats.org/officeDocument/2006/relationships/slideLayout" Target="../slideLayouts/slideLayout38.xml"/><Relationship Id="rId21" Type="http://schemas.openxmlformats.org/officeDocument/2006/relationships/slideLayout" Target="../slideLayouts/slideLayout37.xml"/><Relationship Id="rId24" Type="http://schemas.openxmlformats.org/officeDocument/2006/relationships/slideLayout" Target="../slideLayouts/slideLayout40.xml"/><Relationship Id="rId23" Type="http://schemas.openxmlformats.org/officeDocument/2006/relationships/slideLayout" Target="../slideLayouts/slideLayout39.xml"/><Relationship Id="rId1" Type="http://schemas.openxmlformats.org/officeDocument/2006/relationships/image" Target="../media/image4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26" Type="http://schemas.openxmlformats.org/officeDocument/2006/relationships/theme" Target="../theme/theme1.xml"/><Relationship Id="rId25" Type="http://schemas.openxmlformats.org/officeDocument/2006/relationships/slideLayout" Target="../slideLayouts/slideLayout41.xml"/><Relationship Id="rId5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ata"/>
              <a:buNone/>
              <a:defRPr sz="2800">
                <a:solidFill>
                  <a:schemeClr val="dk1"/>
                </a:solidFill>
                <a:latin typeface="Prata"/>
                <a:ea typeface="Prata"/>
                <a:cs typeface="Prata"/>
                <a:sym typeface="Prat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7719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utfit"/>
              <a:buChar char="●"/>
              <a:defRPr sz="1800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○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■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●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○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■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●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○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■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pic>
        <p:nvPicPr>
          <p:cNvPr id="8" name="Google Shape;8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7517825" y="-807779"/>
            <a:ext cx="1626175" cy="162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77900" y="4475475"/>
            <a:ext cx="666100" cy="66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 txBox="1"/>
          <p:nvPr/>
        </p:nvSpPr>
        <p:spPr>
          <a:xfrm>
            <a:off x="-43675" y="4863950"/>
            <a:ext cx="6657600" cy="7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2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 hello@nonprofitsidekick.com</a:t>
            </a:r>
            <a:endParaRPr sz="1000">
              <a:solidFill>
                <a:schemeClr val="dk2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pic>
        <p:nvPicPr>
          <p:cNvPr id="11" name="Google Shape;11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31000" y="-307900"/>
            <a:ext cx="1769775" cy="17697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4"/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1" r:id="rId17"/>
    <p:sldLayoutId id="2147483662" r:id="rId18"/>
    <p:sldLayoutId id="2147483663" r:id="rId19"/>
    <p:sldLayoutId id="2147483664" r:id="rId20"/>
    <p:sldLayoutId id="2147483665" r:id="rId21"/>
    <p:sldLayoutId id="2147483666" r:id="rId2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ata"/>
              <a:buNone/>
              <a:defRPr sz="2800">
                <a:solidFill>
                  <a:schemeClr val="dk1"/>
                </a:solidFill>
                <a:latin typeface="Prata"/>
                <a:ea typeface="Prata"/>
                <a:cs typeface="Prata"/>
                <a:sym typeface="Prat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11700" y="1152475"/>
            <a:ext cx="7719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utfit"/>
              <a:buChar char="●"/>
              <a:defRPr sz="1800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○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■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●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○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■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●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○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utfit"/>
              <a:buChar char="■"/>
              <a:defRPr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defRPr>
            </a:lvl9pPr>
          </a:lstStyle>
          <a:p/>
        </p:txBody>
      </p:sp>
      <p:pic>
        <p:nvPicPr>
          <p:cNvPr id="111" name="Google Shape;111;p2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7517825" y="-807779"/>
            <a:ext cx="1626175" cy="162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77900" y="4475475"/>
            <a:ext cx="666100" cy="6661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1"/>
          <p:cNvSpPr txBox="1"/>
          <p:nvPr/>
        </p:nvSpPr>
        <p:spPr>
          <a:xfrm>
            <a:off x="-43675" y="4863950"/>
            <a:ext cx="6657600" cy="7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2"/>
                </a:solidFill>
                <a:latin typeface="Outfit"/>
                <a:ea typeface="Outfit"/>
                <a:cs typeface="Outfit"/>
                <a:sym typeface="Outfit"/>
              </a:rPr>
              <a:t>©2025 Nonprofit SideKick!     www.nonprofitsidekick.com      hello@nonprofitsidekick.com</a:t>
            </a:r>
            <a:endParaRPr sz="1000">
              <a:solidFill>
                <a:schemeClr val="dk2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pic>
        <p:nvPicPr>
          <p:cNvPr id="114" name="Google Shape;11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31000" y="-307900"/>
            <a:ext cx="1769775" cy="17697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  <p:sldLayoutId id="2147483680" r:id="rId17"/>
    <p:sldLayoutId id="2147483681" r:id="rId18"/>
    <p:sldLayoutId id="2147483682" r:id="rId19"/>
    <p:sldLayoutId id="2147483683" r:id="rId20"/>
    <p:sldLayoutId id="2147483684" r:id="rId21"/>
    <p:sldLayoutId id="2147483685" r:id="rId22"/>
    <p:sldLayoutId id="2147483686" r:id="rId23"/>
    <p:sldLayoutId id="2147483687" r:id="rId24"/>
    <p:sldLayoutId id="2147483688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4"/>
          <p:cNvSpPr txBox="1"/>
          <p:nvPr>
            <p:ph idx="4294967295" type="title"/>
          </p:nvPr>
        </p:nvSpPr>
        <p:spPr>
          <a:xfrm>
            <a:off x="0" y="1723275"/>
            <a:ext cx="9144000" cy="12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/>
              <a:t>Board Recruitment</a:t>
            </a:r>
            <a:br>
              <a:rPr b="1" lang="en" sz="5000"/>
            </a:br>
            <a:r>
              <a:rPr b="1" lang="en" sz="5000"/>
              <a:t> and Development</a:t>
            </a:r>
            <a:endParaRPr b="1" sz="5000"/>
          </a:p>
        </p:txBody>
      </p:sp>
      <p:pic>
        <p:nvPicPr>
          <p:cNvPr id="229" name="Google Shape;229;p44"/>
          <p:cNvPicPr preferRelativeResize="0"/>
          <p:nvPr/>
        </p:nvPicPr>
        <p:blipFill rotWithShape="1">
          <a:blip r:embed="rId3">
            <a:alphaModFix amt="11000"/>
          </a:blip>
          <a:srcRect b="0" l="0" r="0" t="0"/>
          <a:stretch/>
        </p:blipFill>
        <p:spPr>
          <a:xfrm>
            <a:off x="2734201" y="732825"/>
            <a:ext cx="3676225" cy="367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2" name="Google Shape;302;p53"/>
          <p:cNvGraphicFramePr/>
          <p:nvPr/>
        </p:nvGraphicFramePr>
        <p:xfrm>
          <a:off x="1829100" y="104215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{FD48516B-0103-4663-9D79-8C27C3A69C46}</a:tableStyleId>
              </a:tblPr>
              <a:tblGrid>
                <a:gridCol w="854425"/>
                <a:gridCol w="854425"/>
                <a:gridCol w="854425"/>
                <a:gridCol w="854425"/>
                <a:gridCol w="854425"/>
                <a:gridCol w="854425"/>
                <a:gridCol w="854425"/>
                <a:gridCol w="854425"/>
              </a:tblGrid>
              <a:tr h="358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2025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6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7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8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9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30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31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Abe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Barb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Connie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Dave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Earl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1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2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3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4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5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03" name="Google Shape;303;p53"/>
          <p:cNvSpPr txBox="1"/>
          <p:nvPr>
            <p:ph idx="4294967295" type="title"/>
          </p:nvPr>
        </p:nvSpPr>
        <p:spPr>
          <a:xfrm>
            <a:off x="729450" y="2518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Tenure Tracking Chart</a:t>
            </a:r>
            <a:endParaRPr/>
          </a:p>
        </p:txBody>
      </p:sp>
      <p:sp>
        <p:nvSpPr>
          <p:cNvPr id="304" name="Google Shape;304;p53"/>
          <p:cNvSpPr txBox="1"/>
          <p:nvPr/>
        </p:nvSpPr>
        <p:spPr>
          <a:xfrm>
            <a:off x="-28902" y="1473200"/>
            <a:ext cx="1464000" cy="954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en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Bylaws: </a:t>
            </a:r>
            <a:endParaRPr i="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88900" lvl="0" marL="114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Lato"/>
              <a:buChar char="•"/>
            </a:pPr>
            <a:r>
              <a:rPr i="0" lang="en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5 members </a:t>
            </a:r>
            <a:endParaRPr i="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88900" lvl="0" marL="114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Lato"/>
              <a:buChar char="•"/>
            </a:pPr>
            <a:r>
              <a:rPr i="0" lang="en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3 year terms </a:t>
            </a:r>
            <a:endParaRPr i="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88900" lvl="0" marL="114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Lato"/>
              <a:buChar char="•"/>
            </a:pPr>
            <a:r>
              <a:rPr i="0" lang="en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2 term limit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9" name="Google Shape;309;p54"/>
          <p:cNvGraphicFramePr/>
          <p:nvPr/>
        </p:nvGraphicFramePr>
        <p:xfrm>
          <a:off x="1829100" y="104215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{FD48516B-0103-4663-9D79-8C27C3A69C46}</a:tableStyleId>
              </a:tblPr>
              <a:tblGrid>
                <a:gridCol w="854425"/>
                <a:gridCol w="854425"/>
                <a:gridCol w="854425"/>
                <a:gridCol w="854425"/>
                <a:gridCol w="854425"/>
                <a:gridCol w="854425"/>
                <a:gridCol w="854425"/>
                <a:gridCol w="854425"/>
              </a:tblGrid>
              <a:tr h="358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5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6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7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8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202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9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30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latin typeface="Outfit"/>
                          <a:ea typeface="Outfit"/>
                          <a:cs typeface="Outfit"/>
                          <a:sym typeface="Outfit"/>
                        </a:rPr>
                        <a:t>20</a:t>
                      </a:r>
                      <a:r>
                        <a:rPr lang="en" sz="1300">
                          <a:latin typeface="Outfit"/>
                          <a:ea typeface="Outfit"/>
                          <a:cs typeface="Outfit"/>
                          <a:sym typeface="Outfit"/>
                        </a:rPr>
                        <a:t>31</a:t>
                      </a:r>
                      <a:endParaRPr sz="1300" u="none" cap="none" strike="noStrike"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Abe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Barb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Connie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Dave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Earl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1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2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3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4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FD9E0"/>
                    </a:solidFill>
                  </a:tcPr>
                </a:tc>
              </a:tr>
              <a:tr h="3581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" sz="1300" u="none" cap="none" strike="noStrike">
                          <a:solidFill>
                            <a:schemeClr val="dk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New 5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300" u="none" cap="none" strike="noStrike"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45725" marB="45725" marR="91450" marL="91450">
                    <a:lnL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310" name="Google Shape;310;p54"/>
          <p:cNvSpPr txBox="1"/>
          <p:nvPr>
            <p:ph idx="4294967295" type="title"/>
          </p:nvPr>
        </p:nvSpPr>
        <p:spPr>
          <a:xfrm>
            <a:off x="729450" y="2518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Tenure Tracking Chart</a:t>
            </a:r>
            <a:endParaRPr/>
          </a:p>
        </p:txBody>
      </p:sp>
      <p:sp>
        <p:nvSpPr>
          <p:cNvPr id="311" name="Google Shape;311;p54"/>
          <p:cNvSpPr txBox="1"/>
          <p:nvPr/>
        </p:nvSpPr>
        <p:spPr>
          <a:xfrm>
            <a:off x="-28902" y="1473200"/>
            <a:ext cx="1464000" cy="160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i="0" lang="en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Bylaws: </a:t>
            </a:r>
            <a:endParaRPr i="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88900" lvl="0" marL="114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Lato"/>
              <a:buChar char="•"/>
            </a:pPr>
            <a:r>
              <a:rPr i="0" lang="en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5 members </a:t>
            </a:r>
            <a:endParaRPr i="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88900" lvl="0" marL="114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Lato"/>
              <a:buChar char="•"/>
            </a:pPr>
            <a:r>
              <a:rPr i="0" lang="en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3 year terms </a:t>
            </a:r>
            <a:endParaRPr i="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88900" lvl="0" marL="114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Lato"/>
              <a:buChar char="•"/>
            </a:pPr>
            <a:r>
              <a:rPr i="0" lang="en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2 term limit</a:t>
            </a:r>
            <a:endParaRPr i="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Lato"/>
                <a:ea typeface="Lato"/>
                <a:cs typeface="Lato"/>
                <a:sym typeface="Lato"/>
              </a:rPr>
              <a:t>Dave leaves after 1 term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5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Recruitment and Onboarding</a:t>
            </a:r>
            <a:endParaRPr/>
          </a:p>
        </p:txBody>
      </p:sp>
      <p:sp>
        <p:nvSpPr>
          <p:cNvPr id="317" name="Google Shape;317;p55"/>
          <p:cNvSpPr txBox="1"/>
          <p:nvPr/>
        </p:nvSpPr>
        <p:spPr>
          <a:xfrm>
            <a:off x="993375" y="1271325"/>
            <a:ext cx="6772500" cy="33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➔"/>
            </a:pPr>
            <a:r>
              <a:rPr lang="en" sz="1800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Whose job is recruitment?</a:t>
            </a:r>
            <a:endParaRPr sz="1800"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➔"/>
            </a:pPr>
            <a:r>
              <a:rPr lang="en" sz="1800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Not just for November</a:t>
            </a:r>
            <a:endParaRPr sz="1800"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➔"/>
            </a:pPr>
            <a:r>
              <a:rPr lang="en" sz="1800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Do your research on prospects</a:t>
            </a:r>
            <a:endParaRPr sz="1800"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➔"/>
            </a:pPr>
            <a:r>
              <a:rPr lang="en" sz="1800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Find PASSION for the mission, but make sure there is alignment with strategy</a:t>
            </a:r>
            <a:endParaRPr sz="1800"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➔"/>
            </a:pPr>
            <a:r>
              <a:rPr lang="en" sz="1800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PLAN - Have an onboarding process - orientation, board book, clear expectations, clear introductions, board buddy</a:t>
            </a:r>
            <a:endParaRPr sz="1800">
              <a:solidFill>
                <a:schemeClr val="dk1"/>
              </a:solidFill>
              <a:latin typeface="Outfit"/>
              <a:ea typeface="Outfit"/>
              <a:cs typeface="Outfit"/>
              <a:sym typeface="Outfit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Outfit"/>
              <a:buChar char="➔"/>
            </a:pPr>
            <a:r>
              <a:rPr lang="en" sz="1800">
                <a:solidFill>
                  <a:schemeClr val="dk1"/>
                </a:solidFill>
                <a:latin typeface="Outfit"/>
                <a:ea typeface="Outfit"/>
                <a:cs typeface="Outfit"/>
                <a:sym typeface="Outfit"/>
              </a:rPr>
              <a:t>Welcome and nurture them  - ask them questions/give them room to speak, check in after the first few meetings at least</a:t>
            </a:r>
            <a:endParaRPr sz="1800">
              <a:latin typeface="Outfit"/>
              <a:ea typeface="Outfit"/>
              <a:cs typeface="Outfit"/>
              <a:sym typeface="Outfi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00050"/>
            <a:ext cx="9937776" cy="5589999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45"/>
          <p:cNvSpPr/>
          <p:nvPr/>
        </p:nvSpPr>
        <p:spPr>
          <a:xfrm>
            <a:off x="2006100" y="1724100"/>
            <a:ext cx="5131800" cy="1695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solidFill>
                  <a:schemeClr val="dk1"/>
                </a:solidFill>
                <a:latin typeface="Prata"/>
                <a:ea typeface="Prata"/>
                <a:cs typeface="Prata"/>
                <a:sym typeface="Prata"/>
              </a:rPr>
              <a:t>Board Structure</a:t>
            </a:r>
            <a:endParaRPr sz="5000">
              <a:solidFill>
                <a:schemeClr val="dk1"/>
              </a:solidFill>
              <a:latin typeface="Prata"/>
              <a:ea typeface="Prata"/>
              <a:cs typeface="Prata"/>
              <a:sym typeface="Prat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6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Officers</a:t>
            </a:r>
            <a:endParaRPr/>
          </a:p>
        </p:txBody>
      </p:sp>
      <p:sp>
        <p:nvSpPr>
          <p:cNvPr id="241" name="Google Shape;241;p46"/>
          <p:cNvSpPr txBox="1"/>
          <p:nvPr/>
        </p:nvSpPr>
        <p:spPr>
          <a:xfrm>
            <a:off x="4251025" y="1746250"/>
            <a:ext cx="2001300" cy="164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rPr>
              <a:t>✔</a:t>
            </a: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Chair/President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rPr>
              <a:t>✔</a:t>
            </a: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Treasurer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rPr>
              <a:t>✔</a:t>
            </a: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Secretary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2" name="Google Shape;242;p46"/>
          <p:cNvSpPr txBox="1"/>
          <p:nvPr/>
        </p:nvSpPr>
        <p:spPr>
          <a:xfrm>
            <a:off x="624800" y="2621950"/>
            <a:ext cx="546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3" name="Google Shape;243;p46"/>
          <p:cNvSpPr txBox="1"/>
          <p:nvPr/>
        </p:nvSpPr>
        <p:spPr>
          <a:xfrm>
            <a:off x="6264000" y="1735075"/>
            <a:ext cx="2565000" cy="19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rPr>
              <a:t>? </a:t>
            </a: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Vice or Co Chair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rPr>
              <a:t>? </a:t>
            </a: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Executive Director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rPr>
              <a:t>? </a:t>
            </a:r>
            <a:r>
              <a:rPr lang="en" sz="1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rPr>
              <a:t>Founder(s)</a:t>
            </a:r>
            <a:endParaRPr sz="160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44" name="Google Shape;244;p46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46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47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Committees</a:t>
            </a:r>
            <a:endParaRPr/>
          </a:p>
        </p:txBody>
      </p:sp>
      <p:sp>
        <p:nvSpPr>
          <p:cNvPr id="251" name="Google Shape;251;p47"/>
          <p:cNvSpPr txBox="1"/>
          <p:nvPr>
            <p:ph idx="2" type="body"/>
          </p:nvPr>
        </p:nvSpPr>
        <p:spPr>
          <a:xfrm>
            <a:off x="3878825" y="1352625"/>
            <a:ext cx="48612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Core Committees</a:t>
            </a:r>
            <a:endParaRPr sz="1400"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"/>
              <a:buChar char="➔"/>
            </a:pPr>
            <a:r>
              <a:rPr lang="en" sz="1400"/>
              <a:t>Executive </a:t>
            </a:r>
            <a:endParaRPr sz="1400"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"/>
              <a:buChar char="➔"/>
            </a:pPr>
            <a:r>
              <a:rPr lang="en" sz="1400"/>
              <a:t>Finance </a:t>
            </a:r>
            <a:endParaRPr sz="1400"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"/>
              <a:buChar char="➔"/>
            </a:pPr>
            <a:r>
              <a:rPr lang="en" sz="1400"/>
              <a:t>Audit</a:t>
            </a:r>
            <a:endParaRPr sz="1400"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Outfit"/>
              <a:buChar char="➔"/>
            </a:pPr>
            <a:r>
              <a:rPr lang="en" sz="1400"/>
              <a:t>Investment</a:t>
            </a:r>
            <a:endParaRPr sz="1400"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"/>
              <a:buChar char="➔"/>
            </a:pPr>
            <a:r>
              <a:rPr lang="en" sz="1400"/>
              <a:t>Development</a:t>
            </a:r>
            <a:endParaRPr sz="1400"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"/>
              <a:buChar char="➔"/>
            </a:pPr>
            <a:r>
              <a:rPr lang="en" sz="1400"/>
              <a:t>Governance </a:t>
            </a:r>
            <a:endParaRPr sz="14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400"/>
          </a:p>
        </p:txBody>
      </p:sp>
      <p:sp>
        <p:nvSpPr>
          <p:cNvPr id="252" name="Google Shape;252;p47"/>
          <p:cNvSpPr txBox="1"/>
          <p:nvPr>
            <p:ph idx="4294967295" type="body"/>
          </p:nvPr>
        </p:nvSpPr>
        <p:spPr>
          <a:xfrm>
            <a:off x="6197400" y="1352625"/>
            <a:ext cx="29466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latin typeface="Outfit"/>
                <a:ea typeface="Outfit"/>
                <a:cs typeface="Outfit"/>
                <a:sym typeface="Outfit"/>
              </a:rPr>
              <a:t>You might also consider</a:t>
            </a:r>
            <a:endParaRPr sz="1400">
              <a:latin typeface="Outfit"/>
              <a:ea typeface="Outfit"/>
              <a:cs typeface="Outfit"/>
              <a:sym typeface="Outfi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Outfit"/>
              <a:buChar char="➔"/>
            </a:pPr>
            <a:r>
              <a:rPr lang="en" sz="1400">
                <a:latin typeface="Outfit"/>
                <a:ea typeface="Outfit"/>
                <a:cs typeface="Outfit"/>
                <a:sym typeface="Outfit"/>
              </a:rPr>
              <a:t>Events</a:t>
            </a:r>
            <a:endParaRPr sz="1400">
              <a:latin typeface="Outfit"/>
              <a:ea typeface="Outfit"/>
              <a:cs typeface="Outfit"/>
              <a:sym typeface="Outfi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Outfit"/>
              <a:buChar char="➔"/>
            </a:pPr>
            <a:r>
              <a:rPr lang="en" sz="1400">
                <a:latin typeface="Outfit"/>
                <a:ea typeface="Outfit"/>
                <a:cs typeface="Outfit"/>
                <a:sym typeface="Outfit"/>
              </a:rPr>
              <a:t>Program</a:t>
            </a:r>
            <a:endParaRPr sz="1400">
              <a:latin typeface="Outfit"/>
              <a:ea typeface="Outfit"/>
              <a:cs typeface="Outfit"/>
              <a:sym typeface="Outfi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Outfit"/>
              <a:buChar char="➔"/>
            </a:pPr>
            <a:r>
              <a:rPr lang="en" sz="1400">
                <a:latin typeface="Outfit"/>
                <a:ea typeface="Outfit"/>
                <a:cs typeface="Outfit"/>
                <a:sym typeface="Outfit"/>
              </a:rPr>
              <a:t>Marketing</a:t>
            </a:r>
            <a:endParaRPr sz="1400">
              <a:latin typeface="Outfit"/>
              <a:ea typeface="Outfit"/>
              <a:cs typeface="Outfit"/>
              <a:sym typeface="Outfi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➔"/>
            </a:pPr>
            <a:r>
              <a:rPr lang="en" sz="1400"/>
              <a:t>Membership</a:t>
            </a:r>
            <a:endParaRPr sz="1400"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Outfit"/>
              <a:buChar char="➔"/>
            </a:pPr>
            <a:r>
              <a:rPr lang="en" sz="1400">
                <a:latin typeface="Outfit"/>
                <a:ea typeface="Outfit"/>
                <a:cs typeface="Outfit"/>
                <a:sym typeface="Outfit"/>
              </a:rPr>
              <a:t>Human Resources</a:t>
            </a:r>
            <a:endParaRPr sz="1400">
              <a:latin typeface="Outfit"/>
              <a:ea typeface="Outfit"/>
              <a:cs typeface="Outfit"/>
              <a:sym typeface="Outfit"/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Lato"/>
              <a:buChar char="➔"/>
            </a:pPr>
            <a:r>
              <a:rPr lang="en" sz="1400">
                <a:latin typeface="Outfit"/>
                <a:ea typeface="Outfit"/>
                <a:cs typeface="Outfit"/>
                <a:sym typeface="Outfit"/>
              </a:rPr>
              <a:t>Nominating</a:t>
            </a:r>
            <a:endParaRPr sz="1400"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253" name="Google Shape;253;p47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Committees need </a:t>
            </a:r>
            <a:r>
              <a:rPr lang="en" sz="3400">
                <a:solidFill>
                  <a:schemeClr val="accent1"/>
                </a:solidFill>
              </a:rPr>
              <a:t>three</a:t>
            </a:r>
            <a:r>
              <a:rPr lang="en" sz="3400"/>
              <a:t> things:</a:t>
            </a:r>
            <a:endParaRPr sz="3400"/>
          </a:p>
          <a:p>
            <a:pPr indent="0" lvl="0" marL="971550" rtl="0" algn="l">
              <a:spcBef>
                <a:spcPts val="1500"/>
              </a:spcBef>
              <a:spcAft>
                <a:spcPts val="0"/>
              </a:spcAft>
              <a:buNone/>
            </a:pPr>
            <a:r>
              <a:rPr b="0" lang="en" sz="2600">
                <a:solidFill>
                  <a:schemeClr val="accent1"/>
                </a:solidFill>
              </a:rPr>
              <a:t>✓</a:t>
            </a:r>
            <a:r>
              <a:rPr b="0" lang="en" sz="2600"/>
              <a:t>Strong Leadership</a:t>
            </a:r>
            <a:endParaRPr b="0" sz="2600"/>
          </a:p>
          <a:p>
            <a:pPr indent="0" lvl="0" marL="971550" rtl="0" algn="l">
              <a:spcBef>
                <a:spcPts val="1500"/>
              </a:spcBef>
              <a:spcAft>
                <a:spcPts val="0"/>
              </a:spcAft>
              <a:buNone/>
            </a:pPr>
            <a:r>
              <a:rPr b="0" lang="en" sz="2600">
                <a:solidFill>
                  <a:schemeClr val="accent1"/>
                </a:solidFill>
              </a:rPr>
              <a:t>✓</a:t>
            </a:r>
            <a:r>
              <a:rPr b="0" lang="en" sz="2600"/>
              <a:t>Clarity of Purpose</a:t>
            </a:r>
            <a:endParaRPr b="0" sz="2600"/>
          </a:p>
          <a:p>
            <a:pPr indent="0" lvl="0" marL="971550" rtl="0" algn="l">
              <a:spcBef>
                <a:spcPts val="1500"/>
              </a:spcBef>
              <a:spcAft>
                <a:spcPts val="1500"/>
              </a:spcAft>
              <a:buNone/>
            </a:pPr>
            <a:r>
              <a:rPr b="0" lang="en" sz="2600">
                <a:solidFill>
                  <a:schemeClr val="accent1"/>
                </a:solidFill>
              </a:rPr>
              <a:t>✓</a:t>
            </a:r>
            <a:r>
              <a:rPr b="0" lang="en" sz="2600"/>
              <a:t>Definition of </a:t>
            </a:r>
            <a:r>
              <a:rPr lang="en" sz="2600"/>
              <a:t>S</a:t>
            </a:r>
            <a:r>
              <a:rPr b="0" lang="en" sz="2600"/>
              <a:t>uccess (Me</a:t>
            </a:r>
            <a:r>
              <a:rPr lang="en" sz="2600"/>
              <a:t>asurable </a:t>
            </a:r>
            <a:r>
              <a:rPr lang="en" sz="2600"/>
              <a:t>G</a:t>
            </a:r>
            <a:r>
              <a:rPr b="0" lang="en" sz="2600"/>
              <a:t>oals) </a:t>
            </a:r>
            <a:endParaRPr b="0" sz="2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Google Shape;263;p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00050"/>
            <a:ext cx="9937776" cy="5589999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49"/>
          <p:cNvSpPr/>
          <p:nvPr/>
        </p:nvSpPr>
        <p:spPr>
          <a:xfrm>
            <a:off x="2006100" y="1724100"/>
            <a:ext cx="5131800" cy="16953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solidFill>
                  <a:schemeClr val="dk1"/>
                </a:solidFill>
                <a:latin typeface="Prata"/>
                <a:ea typeface="Prata"/>
                <a:cs typeface="Prata"/>
                <a:sym typeface="Prata"/>
              </a:rPr>
              <a:t>Board Recruitment and Development</a:t>
            </a:r>
            <a:endParaRPr sz="3400">
              <a:solidFill>
                <a:schemeClr val="dk1"/>
              </a:solidFill>
              <a:latin typeface="Prata"/>
              <a:ea typeface="Prata"/>
              <a:cs typeface="Prata"/>
              <a:sym typeface="Prat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50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Building Cycle</a:t>
            </a:r>
            <a:endParaRPr/>
          </a:p>
        </p:txBody>
      </p:sp>
      <p:sp>
        <p:nvSpPr>
          <p:cNvPr id="270" name="Google Shape;270;p50"/>
          <p:cNvSpPr/>
          <p:nvPr/>
        </p:nvSpPr>
        <p:spPr>
          <a:xfrm>
            <a:off x="5443427" y="637325"/>
            <a:ext cx="1131300" cy="11313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Identify Skills &amp; Demo-</a:t>
            </a:r>
            <a:br>
              <a:rPr b="1" lang="en" sz="10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</a:br>
            <a:r>
              <a:rPr b="1" lang="en" sz="10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graphics</a:t>
            </a:r>
            <a:endParaRPr b="1"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271" name="Google Shape;271;p50"/>
          <p:cNvSpPr/>
          <p:nvPr/>
        </p:nvSpPr>
        <p:spPr>
          <a:xfrm>
            <a:off x="6741626" y="1355199"/>
            <a:ext cx="1131300" cy="11313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Cultivate</a:t>
            </a:r>
            <a:endParaRPr b="1"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272" name="Google Shape;272;p50"/>
          <p:cNvSpPr/>
          <p:nvPr/>
        </p:nvSpPr>
        <p:spPr>
          <a:xfrm>
            <a:off x="6741626" y="2734726"/>
            <a:ext cx="1131300" cy="11313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Recruit</a:t>
            </a:r>
            <a:endParaRPr b="1"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273" name="Google Shape;273;p50"/>
          <p:cNvSpPr/>
          <p:nvPr/>
        </p:nvSpPr>
        <p:spPr>
          <a:xfrm>
            <a:off x="5443427" y="3491072"/>
            <a:ext cx="1131300" cy="1131300"/>
          </a:xfrm>
          <a:prstGeom prst="ellipse">
            <a:avLst/>
          </a:prstGeom>
          <a:solidFill>
            <a:srgbClr val="FF6CA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Orient</a:t>
            </a:r>
            <a:endParaRPr b="1"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274" name="Google Shape;274;p50"/>
          <p:cNvSpPr/>
          <p:nvPr/>
        </p:nvSpPr>
        <p:spPr>
          <a:xfrm>
            <a:off x="4094464" y="2734726"/>
            <a:ext cx="1131300" cy="11313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Educate &amp; Involve</a:t>
            </a:r>
            <a:endParaRPr b="1"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275" name="Google Shape;275;p50"/>
          <p:cNvSpPr/>
          <p:nvPr/>
        </p:nvSpPr>
        <p:spPr>
          <a:xfrm>
            <a:off x="4094464" y="1355199"/>
            <a:ext cx="1131300" cy="1131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chemeClr val="lt1"/>
                </a:solidFill>
                <a:latin typeface="Outfit"/>
                <a:ea typeface="Outfit"/>
                <a:cs typeface="Outfit"/>
                <a:sym typeface="Outfit"/>
              </a:rPr>
              <a:t>Evaluate &amp; Rotate</a:t>
            </a:r>
            <a:endParaRPr b="1" sz="1000">
              <a:solidFill>
                <a:schemeClr val="lt1"/>
              </a:solidFill>
              <a:latin typeface="Outfit"/>
              <a:ea typeface="Outfit"/>
              <a:cs typeface="Outfit"/>
              <a:sym typeface="Outfit"/>
            </a:endParaRPr>
          </a:p>
        </p:txBody>
      </p:sp>
      <p:sp>
        <p:nvSpPr>
          <p:cNvPr id="276" name="Google Shape;276;p50"/>
          <p:cNvSpPr/>
          <p:nvPr/>
        </p:nvSpPr>
        <p:spPr>
          <a:xfrm rot="-3667527">
            <a:off x="6681712" y="1252777"/>
            <a:ext cx="125390" cy="294923"/>
          </a:xfrm>
          <a:custGeom>
            <a:rect b="b" l="l" r="r" t="t"/>
            <a:pathLst>
              <a:path extrusionOk="0" h="35671" w="15166">
                <a:moveTo>
                  <a:pt x="642" y="0"/>
                </a:moveTo>
                <a:cubicBezTo>
                  <a:pt x="316" y="0"/>
                  <a:pt x="1" y="320"/>
                  <a:pt x="208" y="688"/>
                </a:cubicBezTo>
                <a:cubicBezTo>
                  <a:pt x="5612" y="10095"/>
                  <a:pt x="8414" y="20669"/>
                  <a:pt x="8013" y="31443"/>
                </a:cubicBezTo>
                <a:cubicBezTo>
                  <a:pt x="7279" y="30676"/>
                  <a:pt x="6512" y="29942"/>
                  <a:pt x="5778" y="29175"/>
                </a:cubicBezTo>
                <a:cubicBezTo>
                  <a:pt x="5583" y="28971"/>
                  <a:pt x="5342" y="28885"/>
                  <a:pt x="5099" y="28885"/>
                </a:cubicBezTo>
                <a:cubicBezTo>
                  <a:pt x="4349" y="28885"/>
                  <a:pt x="3589" y="29712"/>
                  <a:pt x="4144" y="30443"/>
                </a:cubicBezTo>
                <a:cubicBezTo>
                  <a:pt x="5545" y="32244"/>
                  <a:pt x="7746" y="35279"/>
                  <a:pt x="10215" y="35646"/>
                </a:cubicBezTo>
                <a:cubicBezTo>
                  <a:pt x="10343" y="35662"/>
                  <a:pt x="10469" y="35670"/>
                  <a:pt x="10591" y="35670"/>
                </a:cubicBezTo>
                <a:cubicBezTo>
                  <a:pt x="12755" y="35670"/>
                  <a:pt x="13966" y="33248"/>
                  <a:pt x="14818" y="31543"/>
                </a:cubicBezTo>
                <a:cubicBezTo>
                  <a:pt x="15166" y="30848"/>
                  <a:pt x="14590" y="30061"/>
                  <a:pt x="13956" y="30061"/>
                </a:cubicBezTo>
                <a:cubicBezTo>
                  <a:pt x="13738" y="30061"/>
                  <a:pt x="13513" y="30154"/>
                  <a:pt x="13317" y="30376"/>
                </a:cubicBezTo>
                <a:cubicBezTo>
                  <a:pt x="12318" y="31522"/>
                  <a:pt x="11862" y="33031"/>
                  <a:pt x="10535" y="33031"/>
                </a:cubicBezTo>
                <a:cubicBezTo>
                  <a:pt x="10357" y="33031"/>
                  <a:pt x="10162" y="33004"/>
                  <a:pt x="9948" y="32944"/>
                </a:cubicBezTo>
                <a:cubicBezTo>
                  <a:pt x="10582" y="21303"/>
                  <a:pt x="7613" y="9861"/>
                  <a:pt x="1042" y="221"/>
                </a:cubicBezTo>
                <a:cubicBezTo>
                  <a:pt x="938" y="65"/>
                  <a:pt x="789" y="0"/>
                  <a:pt x="64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50"/>
          <p:cNvSpPr/>
          <p:nvPr/>
        </p:nvSpPr>
        <p:spPr>
          <a:xfrm flipH="1" rot="6299779">
            <a:off x="-1560675" y="1335680"/>
            <a:ext cx="273860" cy="644129"/>
          </a:xfrm>
          <a:custGeom>
            <a:rect b="b" l="l" r="r" t="t"/>
            <a:pathLst>
              <a:path extrusionOk="0" h="35671" w="15166">
                <a:moveTo>
                  <a:pt x="642" y="0"/>
                </a:moveTo>
                <a:cubicBezTo>
                  <a:pt x="316" y="0"/>
                  <a:pt x="1" y="320"/>
                  <a:pt x="208" y="688"/>
                </a:cubicBezTo>
                <a:cubicBezTo>
                  <a:pt x="5612" y="10095"/>
                  <a:pt x="8414" y="20669"/>
                  <a:pt x="8013" y="31443"/>
                </a:cubicBezTo>
                <a:cubicBezTo>
                  <a:pt x="7279" y="30676"/>
                  <a:pt x="6512" y="29942"/>
                  <a:pt x="5778" y="29175"/>
                </a:cubicBezTo>
                <a:cubicBezTo>
                  <a:pt x="5583" y="28971"/>
                  <a:pt x="5342" y="28885"/>
                  <a:pt x="5099" y="28885"/>
                </a:cubicBezTo>
                <a:cubicBezTo>
                  <a:pt x="4349" y="28885"/>
                  <a:pt x="3589" y="29712"/>
                  <a:pt x="4144" y="30443"/>
                </a:cubicBezTo>
                <a:cubicBezTo>
                  <a:pt x="5545" y="32244"/>
                  <a:pt x="7746" y="35279"/>
                  <a:pt x="10215" y="35646"/>
                </a:cubicBezTo>
                <a:cubicBezTo>
                  <a:pt x="10343" y="35662"/>
                  <a:pt x="10469" y="35670"/>
                  <a:pt x="10591" y="35670"/>
                </a:cubicBezTo>
                <a:cubicBezTo>
                  <a:pt x="12755" y="35670"/>
                  <a:pt x="13966" y="33248"/>
                  <a:pt x="14818" y="31543"/>
                </a:cubicBezTo>
                <a:cubicBezTo>
                  <a:pt x="15166" y="30848"/>
                  <a:pt x="14590" y="30061"/>
                  <a:pt x="13956" y="30061"/>
                </a:cubicBezTo>
                <a:cubicBezTo>
                  <a:pt x="13738" y="30061"/>
                  <a:pt x="13513" y="30154"/>
                  <a:pt x="13317" y="30376"/>
                </a:cubicBezTo>
                <a:cubicBezTo>
                  <a:pt x="12318" y="31522"/>
                  <a:pt x="11862" y="33031"/>
                  <a:pt x="10535" y="33031"/>
                </a:cubicBezTo>
                <a:cubicBezTo>
                  <a:pt x="10357" y="33031"/>
                  <a:pt x="10162" y="33004"/>
                  <a:pt x="9948" y="32944"/>
                </a:cubicBezTo>
                <a:cubicBezTo>
                  <a:pt x="10582" y="21303"/>
                  <a:pt x="7613" y="9861"/>
                  <a:pt x="1042" y="221"/>
                </a:cubicBezTo>
                <a:cubicBezTo>
                  <a:pt x="938" y="65"/>
                  <a:pt x="789" y="0"/>
                  <a:pt x="642" y="0"/>
                </a:cubicBezTo>
                <a:close/>
              </a:path>
            </a:pathLst>
          </a:custGeom>
          <a:solidFill>
            <a:srgbClr val="FF6CA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50"/>
          <p:cNvSpPr/>
          <p:nvPr/>
        </p:nvSpPr>
        <p:spPr>
          <a:xfrm rot="4500008">
            <a:off x="-1560690" y="3842999"/>
            <a:ext cx="273943" cy="644324"/>
          </a:xfrm>
          <a:custGeom>
            <a:rect b="b" l="l" r="r" t="t"/>
            <a:pathLst>
              <a:path extrusionOk="0" h="35671" w="15166">
                <a:moveTo>
                  <a:pt x="642" y="0"/>
                </a:moveTo>
                <a:cubicBezTo>
                  <a:pt x="316" y="0"/>
                  <a:pt x="1" y="320"/>
                  <a:pt x="208" y="688"/>
                </a:cubicBezTo>
                <a:cubicBezTo>
                  <a:pt x="5612" y="10095"/>
                  <a:pt x="8414" y="20669"/>
                  <a:pt x="8013" y="31443"/>
                </a:cubicBezTo>
                <a:cubicBezTo>
                  <a:pt x="7279" y="30676"/>
                  <a:pt x="6512" y="29942"/>
                  <a:pt x="5778" y="29175"/>
                </a:cubicBezTo>
                <a:cubicBezTo>
                  <a:pt x="5583" y="28971"/>
                  <a:pt x="5342" y="28885"/>
                  <a:pt x="5099" y="28885"/>
                </a:cubicBezTo>
                <a:cubicBezTo>
                  <a:pt x="4349" y="28885"/>
                  <a:pt x="3589" y="29712"/>
                  <a:pt x="4144" y="30443"/>
                </a:cubicBezTo>
                <a:cubicBezTo>
                  <a:pt x="5545" y="32244"/>
                  <a:pt x="7746" y="35279"/>
                  <a:pt x="10215" y="35646"/>
                </a:cubicBezTo>
                <a:cubicBezTo>
                  <a:pt x="10343" y="35662"/>
                  <a:pt x="10469" y="35670"/>
                  <a:pt x="10591" y="35670"/>
                </a:cubicBezTo>
                <a:cubicBezTo>
                  <a:pt x="12755" y="35670"/>
                  <a:pt x="13966" y="33248"/>
                  <a:pt x="14818" y="31543"/>
                </a:cubicBezTo>
                <a:cubicBezTo>
                  <a:pt x="15166" y="30848"/>
                  <a:pt x="14590" y="30061"/>
                  <a:pt x="13956" y="30061"/>
                </a:cubicBezTo>
                <a:cubicBezTo>
                  <a:pt x="13738" y="30061"/>
                  <a:pt x="13513" y="30154"/>
                  <a:pt x="13317" y="30376"/>
                </a:cubicBezTo>
                <a:cubicBezTo>
                  <a:pt x="12318" y="31522"/>
                  <a:pt x="11862" y="33031"/>
                  <a:pt x="10535" y="33031"/>
                </a:cubicBezTo>
                <a:cubicBezTo>
                  <a:pt x="10357" y="33031"/>
                  <a:pt x="10162" y="33004"/>
                  <a:pt x="9948" y="32944"/>
                </a:cubicBezTo>
                <a:cubicBezTo>
                  <a:pt x="10582" y="21303"/>
                  <a:pt x="7613" y="9861"/>
                  <a:pt x="1042" y="221"/>
                </a:cubicBezTo>
                <a:cubicBezTo>
                  <a:pt x="938" y="65"/>
                  <a:pt x="789" y="0"/>
                  <a:pt x="642" y="0"/>
                </a:cubicBezTo>
                <a:close/>
              </a:path>
            </a:pathLst>
          </a:custGeom>
          <a:solidFill>
            <a:srgbClr val="CF326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50"/>
          <p:cNvSpPr/>
          <p:nvPr/>
        </p:nvSpPr>
        <p:spPr>
          <a:xfrm rot="-339429">
            <a:off x="7519897" y="2471985"/>
            <a:ext cx="125389" cy="294920"/>
          </a:xfrm>
          <a:custGeom>
            <a:rect b="b" l="l" r="r" t="t"/>
            <a:pathLst>
              <a:path extrusionOk="0" h="35671" w="15166">
                <a:moveTo>
                  <a:pt x="642" y="0"/>
                </a:moveTo>
                <a:cubicBezTo>
                  <a:pt x="316" y="0"/>
                  <a:pt x="1" y="320"/>
                  <a:pt x="208" y="688"/>
                </a:cubicBezTo>
                <a:cubicBezTo>
                  <a:pt x="5612" y="10095"/>
                  <a:pt x="8414" y="20669"/>
                  <a:pt x="8013" y="31443"/>
                </a:cubicBezTo>
                <a:cubicBezTo>
                  <a:pt x="7279" y="30676"/>
                  <a:pt x="6512" y="29942"/>
                  <a:pt x="5778" y="29175"/>
                </a:cubicBezTo>
                <a:cubicBezTo>
                  <a:pt x="5583" y="28971"/>
                  <a:pt x="5342" y="28885"/>
                  <a:pt x="5099" y="28885"/>
                </a:cubicBezTo>
                <a:cubicBezTo>
                  <a:pt x="4349" y="28885"/>
                  <a:pt x="3589" y="29712"/>
                  <a:pt x="4144" y="30443"/>
                </a:cubicBezTo>
                <a:cubicBezTo>
                  <a:pt x="5545" y="32244"/>
                  <a:pt x="7746" y="35279"/>
                  <a:pt x="10215" y="35646"/>
                </a:cubicBezTo>
                <a:cubicBezTo>
                  <a:pt x="10343" y="35662"/>
                  <a:pt x="10469" y="35670"/>
                  <a:pt x="10591" y="35670"/>
                </a:cubicBezTo>
                <a:cubicBezTo>
                  <a:pt x="12755" y="35670"/>
                  <a:pt x="13966" y="33248"/>
                  <a:pt x="14818" y="31543"/>
                </a:cubicBezTo>
                <a:cubicBezTo>
                  <a:pt x="15166" y="30848"/>
                  <a:pt x="14590" y="30061"/>
                  <a:pt x="13956" y="30061"/>
                </a:cubicBezTo>
                <a:cubicBezTo>
                  <a:pt x="13738" y="30061"/>
                  <a:pt x="13513" y="30154"/>
                  <a:pt x="13317" y="30376"/>
                </a:cubicBezTo>
                <a:cubicBezTo>
                  <a:pt x="12318" y="31522"/>
                  <a:pt x="11862" y="33031"/>
                  <a:pt x="10535" y="33031"/>
                </a:cubicBezTo>
                <a:cubicBezTo>
                  <a:pt x="10357" y="33031"/>
                  <a:pt x="10162" y="33004"/>
                  <a:pt x="9948" y="32944"/>
                </a:cubicBezTo>
                <a:cubicBezTo>
                  <a:pt x="10582" y="21303"/>
                  <a:pt x="7613" y="9861"/>
                  <a:pt x="1042" y="221"/>
                </a:cubicBezTo>
                <a:cubicBezTo>
                  <a:pt x="938" y="65"/>
                  <a:pt x="789" y="0"/>
                  <a:pt x="64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50"/>
          <p:cNvSpPr/>
          <p:nvPr/>
        </p:nvSpPr>
        <p:spPr>
          <a:xfrm rot="3939557">
            <a:off x="6806616" y="3871496"/>
            <a:ext cx="125383" cy="294906"/>
          </a:xfrm>
          <a:custGeom>
            <a:rect b="b" l="l" r="r" t="t"/>
            <a:pathLst>
              <a:path extrusionOk="0" h="35671" w="15166">
                <a:moveTo>
                  <a:pt x="642" y="0"/>
                </a:moveTo>
                <a:cubicBezTo>
                  <a:pt x="316" y="0"/>
                  <a:pt x="1" y="320"/>
                  <a:pt x="208" y="688"/>
                </a:cubicBezTo>
                <a:cubicBezTo>
                  <a:pt x="5612" y="10095"/>
                  <a:pt x="8414" y="20669"/>
                  <a:pt x="8013" y="31443"/>
                </a:cubicBezTo>
                <a:cubicBezTo>
                  <a:pt x="7279" y="30676"/>
                  <a:pt x="6512" y="29942"/>
                  <a:pt x="5778" y="29175"/>
                </a:cubicBezTo>
                <a:cubicBezTo>
                  <a:pt x="5583" y="28971"/>
                  <a:pt x="5342" y="28885"/>
                  <a:pt x="5099" y="28885"/>
                </a:cubicBezTo>
                <a:cubicBezTo>
                  <a:pt x="4349" y="28885"/>
                  <a:pt x="3589" y="29712"/>
                  <a:pt x="4144" y="30443"/>
                </a:cubicBezTo>
                <a:cubicBezTo>
                  <a:pt x="5545" y="32244"/>
                  <a:pt x="7746" y="35279"/>
                  <a:pt x="10215" y="35646"/>
                </a:cubicBezTo>
                <a:cubicBezTo>
                  <a:pt x="10343" y="35662"/>
                  <a:pt x="10469" y="35670"/>
                  <a:pt x="10591" y="35670"/>
                </a:cubicBezTo>
                <a:cubicBezTo>
                  <a:pt x="12755" y="35670"/>
                  <a:pt x="13966" y="33248"/>
                  <a:pt x="14818" y="31543"/>
                </a:cubicBezTo>
                <a:cubicBezTo>
                  <a:pt x="15166" y="30848"/>
                  <a:pt x="14590" y="30061"/>
                  <a:pt x="13956" y="30061"/>
                </a:cubicBezTo>
                <a:cubicBezTo>
                  <a:pt x="13738" y="30061"/>
                  <a:pt x="13513" y="30154"/>
                  <a:pt x="13317" y="30376"/>
                </a:cubicBezTo>
                <a:cubicBezTo>
                  <a:pt x="12318" y="31522"/>
                  <a:pt x="11862" y="33031"/>
                  <a:pt x="10535" y="33031"/>
                </a:cubicBezTo>
                <a:cubicBezTo>
                  <a:pt x="10357" y="33031"/>
                  <a:pt x="10162" y="33004"/>
                  <a:pt x="9948" y="32944"/>
                </a:cubicBezTo>
                <a:cubicBezTo>
                  <a:pt x="10582" y="21303"/>
                  <a:pt x="7613" y="9861"/>
                  <a:pt x="1042" y="221"/>
                </a:cubicBezTo>
                <a:cubicBezTo>
                  <a:pt x="938" y="65"/>
                  <a:pt x="789" y="0"/>
                  <a:pt x="64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50"/>
          <p:cNvSpPr/>
          <p:nvPr/>
        </p:nvSpPr>
        <p:spPr>
          <a:xfrm rot="8100000">
            <a:off x="5149299" y="3711928"/>
            <a:ext cx="125363" cy="294859"/>
          </a:xfrm>
          <a:custGeom>
            <a:rect b="b" l="l" r="r" t="t"/>
            <a:pathLst>
              <a:path extrusionOk="0" h="35671" w="15166">
                <a:moveTo>
                  <a:pt x="642" y="0"/>
                </a:moveTo>
                <a:cubicBezTo>
                  <a:pt x="316" y="0"/>
                  <a:pt x="1" y="320"/>
                  <a:pt x="208" y="688"/>
                </a:cubicBezTo>
                <a:cubicBezTo>
                  <a:pt x="5612" y="10095"/>
                  <a:pt x="8414" y="20669"/>
                  <a:pt x="8013" y="31443"/>
                </a:cubicBezTo>
                <a:cubicBezTo>
                  <a:pt x="7279" y="30676"/>
                  <a:pt x="6512" y="29942"/>
                  <a:pt x="5778" y="29175"/>
                </a:cubicBezTo>
                <a:cubicBezTo>
                  <a:pt x="5583" y="28971"/>
                  <a:pt x="5342" y="28885"/>
                  <a:pt x="5099" y="28885"/>
                </a:cubicBezTo>
                <a:cubicBezTo>
                  <a:pt x="4349" y="28885"/>
                  <a:pt x="3589" y="29712"/>
                  <a:pt x="4144" y="30443"/>
                </a:cubicBezTo>
                <a:cubicBezTo>
                  <a:pt x="5545" y="32244"/>
                  <a:pt x="7746" y="35279"/>
                  <a:pt x="10215" y="35646"/>
                </a:cubicBezTo>
                <a:cubicBezTo>
                  <a:pt x="10343" y="35662"/>
                  <a:pt x="10469" y="35670"/>
                  <a:pt x="10591" y="35670"/>
                </a:cubicBezTo>
                <a:cubicBezTo>
                  <a:pt x="12755" y="35670"/>
                  <a:pt x="13966" y="33248"/>
                  <a:pt x="14818" y="31543"/>
                </a:cubicBezTo>
                <a:cubicBezTo>
                  <a:pt x="15166" y="30848"/>
                  <a:pt x="14590" y="30061"/>
                  <a:pt x="13956" y="30061"/>
                </a:cubicBezTo>
                <a:cubicBezTo>
                  <a:pt x="13738" y="30061"/>
                  <a:pt x="13513" y="30154"/>
                  <a:pt x="13317" y="30376"/>
                </a:cubicBezTo>
                <a:cubicBezTo>
                  <a:pt x="12318" y="31522"/>
                  <a:pt x="11862" y="33031"/>
                  <a:pt x="10535" y="33031"/>
                </a:cubicBezTo>
                <a:cubicBezTo>
                  <a:pt x="10357" y="33031"/>
                  <a:pt x="10162" y="33004"/>
                  <a:pt x="9948" y="32944"/>
                </a:cubicBezTo>
                <a:cubicBezTo>
                  <a:pt x="10582" y="21303"/>
                  <a:pt x="7613" y="9861"/>
                  <a:pt x="1042" y="221"/>
                </a:cubicBezTo>
                <a:cubicBezTo>
                  <a:pt x="938" y="65"/>
                  <a:pt x="789" y="0"/>
                  <a:pt x="642" y="0"/>
                </a:cubicBezTo>
                <a:close/>
              </a:path>
            </a:pathLst>
          </a:custGeom>
          <a:solidFill>
            <a:srgbClr val="FF6CA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2" name="Google Shape;282;p50"/>
          <p:cNvSpPr/>
          <p:nvPr/>
        </p:nvSpPr>
        <p:spPr>
          <a:xfrm rot="-8925414">
            <a:off x="4339680" y="2472028"/>
            <a:ext cx="125367" cy="294868"/>
          </a:xfrm>
          <a:custGeom>
            <a:rect b="b" l="l" r="r" t="t"/>
            <a:pathLst>
              <a:path extrusionOk="0" h="35671" w="15166">
                <a:moveTo>
                  <a:pt x="642" y="0"/>
                </a:moveTo>
                <a:cubicBezTo>
                  <a:pt x="316" y="0"/>
                  <a:pt x="1" y="320"/>
                  <a:pt x="208" y="688"/>
                </a:cubicBezTo>
                <a:cubicBezTo>
                  <a:pt x="5612" y="10095"/>
                  <a:pt x="8414" y="20669"/>
                  <a:pt x="8013" y="31443"/>
                </a:cubicBezTo>
                <a:cubicBezTo>
                  <a:pt x="7279" y="30676"/>
                  <a:pt x="6512" y="29942"/>
                  <a:pt x="5778" y="29175"/>
                </a:cubicBezTo>
                <a:cubicBezTo>
                  <a:pt x="5583" y="28971"/>
                  <a:pt x="5342" y="28885"/>
                  <a:pt x="5099" y="28885"/>
                </a:cubicBezTo>
                <a:cubicBezTo>
                  <a:pt x="4349" y="28885"/>
                  <a:pt x="3589" y="29712"/>
                  <a:pt x="4144" y="30443"/>
                </a:cubicBezTo>
                <a:cubicBezTo>
                  <a:pt x="5545" y="32244"/>
                  <a:pt x="7746" y="35279"/>
                  <a:pt x="10215" y="35646"/>
                </a:cubicBezTo>
                <a:cubicBezTo>
                  <a:pt x="10343" y="35662"/>
                  <a:pt x="10469" y="35670"/>
                  <a:pt x="10591" y="35670"/>
                </a:cubicBezTo>
                <a:cubicBezTo>
                  <a:pt x="12755" y="35670"/>
                  <a:pt x="13966" y="33248"/>
                  <a:pt x="14818" y="31543"/>
                </a:cubicBezTo>
                <a:cubicBezTo>
                  <a:pt x="15166" y="30848"/>
                  <a:pt x="14590" y="30061"/>
                  <a:pt x="13956" y="30061"/>
                </a:cubicBezTo>
                <a:cubicBezTo>
                  <a:pt x="13738" y="30061"/>
                  <a:pt x="13513" y="30154"/>
                  <a:pt x="13317" y="30376"/>
                </a:cubicBezTo>
                <a:cubicBezTo>
                  <a:pt x="12318" y="31522"/>
                  <a:pt x="11862" y="33031"/>
                  <a:pt x="10535" y="33031"/>
                </a:cubicBezTo>
                <a:cubicBezTo>
                  <a:pt x="10357" y="33031"/>
                  <a:pt x="10162" y="33004"/>
                  <a:pt x="9948" y="32944"/>
                </a:cubicBezTo>
                <a:cubicBezTo>
                  <a:pt x="10582" y="21303"/>
                  <a:pt x="7613" y="9861"/>
                  <a:pt x="1042" y="221"/>
                </a:cubicBezTo>
                <a:cubicBezTo>
                  <a:pt x="938" y="65"/>
                  <a:pt x="789" y="0"/>
                  <a:pt x="64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50"/>
          <p:cNvSpPr/>
          <p:nvPr/>
        </p:nvSpPr>
        <p:spPr>
          <a:xfrm rot="-6543909">
            <a:off x="5147976" y="1143619"/>
            <a:ext cx="125361" cy="294853"/>
          </a:xfrm>
          <a:custGeom>
            <a:rect b="b" l="l" r="r" t="t"/>
            <a:pathLst>
              <a:path extrusionOk="0" h="35671" w="15166">
                <a:moveTo>
                  <a:pt x="642" y="0"/>
                </a:moveTo>
                <a:cubicBezTo>
                  <a:pt x="316" y="0"/>
                  <a:pt x="1" y="320"/>
                  <a:pt x="208" y="688"/>
                </a:cubicBezTo>
                <a:cubicBezTo>
                  <a:pt x="5612" y="10095"/>
                  <a:pt x="8414" y="20669"/>
                  <a:pt x="8013" y="31443"/>
                </a:cubicBezTo>
                <a:cubicBezTo>
                  <a:pt x="7279" y="30676"/>
                  <a:pt x="6512" y="29942"/>
                  <a:pt x="5778" y="29175"/>
                </a:cubicBezTo>
                <a:cubicBezTo>
                  <a:pt x="5583" y="28971"/>
                  <a:pt x="5342" y="28885"/>
                  <a:pt x="5099" y="28885"/>
                </a:cubicBezTo>
                <a:cubicBezTo>
                  <a:pt x="4349" y="28885"/>
                  <a:pt x="3589" y="29712"/>
                  <a:pt x="4144" y="30443"/>
                </a:cubicBezTo>
                <a:cubicBezTo>
                  <a:pt x="5545" y="32244"/>
                  <a:pt x="7746" y="35279"/>
                  <a:pt x="10215" y="35646"/>
                </a:cubicBezTo>
                <a:cubicBezTo>
                  <a:pt x="10343" y="35662"/>
                  <a:pt x="10469" y="35670"/>
                  <a:pt x="10591" y="35670"/>
                </a:cubicBezTo>
                <a:cubicBezTo>
                  <a:pt x="12755" y="35670"/>
                  <a:pt x="13966" y="33248"/>
                  <a:pt x="14818" y="31543"/>
                </a:cubicBezTo>
                <a:cubicBezTo>
                  <a:pt x="15166" y="30848"/>
                  <a:pt x="14590" y="30061"/>
                  <a:pt x="13956" y="30061"/>
                </a:cubicBezTo>
                <a:cubicBezTo>
                  <a:pt x="13738" y="30061"/>
                  <a:pt x="13513" y="30154"/>
                  <a:pt x="13317" y="30376"/>
                </a:cubicBezTo>
                <a:cubicBezTo>
                  <a:pt x="12318" y="31522"/>
                  <a:pt x="11862" y="33031"/>
                  <a:pt x="10535" y="33031"/>
                </a:cubicBezTo>
                <a:cubicBezTo>
                  <a:pt x="10357" y="33031"/>
                  <a:pt x="10162" y="33004"/>
                  <a:pt x="9948" y="32944"/>
                </a:cubicBezTo>
                <a:cubicBezTo>
                  <a:pt x="10582" y="21303"/>
                  <a:pt x="7613" y="9861"/>
                  <a:pt x="1042" y="221"/>
                </a:cubicBezTo>
                <a:cubicBezTo>
                  <a:pt x="938" y="65"/>
                  <a:pt x="789" y="0"/>
                  <a:pt x="642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4" name="Google Shape;284;p50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BoardSource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51"/>
          <p:cNvSpPr txBox="1"/>
          <p:nvPr>
            <p:ph type="title"/>
          </p:nvPr>
        </p:nvSpPr>
        <p:spPr>
          <a:xfrm>
            <a:off x="501400" y="1318650"/>
            <a:ext cx="21984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Board Composition</a:t>
            </a:r>
            <a:endParaRPr sz="2500"/>
          </a:p>
        </p:txBody>
      </p:sp>
      <p:sp>
        <p:nvSpPr>
          <p:cNvPr id="290" name="Google Shape;290;p51"/>
          <p:cNvSpPr txBox="1"/>
          <p:nvPr>
            <p:ph idx="1" type="subTitle"/>
          </p:nvPr>
        </p:nvSpPr>
        <p:spPr>
          <a:xfrm>
            <a:off x="496350" y="3161525"/>
            <a:ext cx="21024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a board matrix</a:t>
            </a:r>
            <a:endParaRPr/>
          </a:p>
        </p:txBody>
      </p:sp>
      <p:sp>
        <p:nvSpPr>
          <p:cNvPr id="291" name="Google Shape;291;p51"/>
          <p:cNvSpPr txBox="1"/>
          <p:nvPr>
            <p:ph idx="2" type="body"/>
          </p:nvPr>
        </p:nvSpPr>
        <p:spPr>
          <a:xfrm>
            <a:off x="3878825" y="1039225"/>
            <a:ext cx="48612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Start this conversation with your Nominating Committee, but bring your own answers to the following questions.</a:t>
            </a:r>
            <a:endParaRPr sz="1600"/>
          </a:p>
          <a:p>
            <a:pPr indent="-418465" lvl="0" marL="454025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600"/>
              <a:buFont typeface="Outfit"/>
              <a:buAutoNum type="arabicPeriod"/>
            </a:pPr>
            <a:r>
              <a:rPr lang="en" sz="1600"/>
              <a:t>What skills/ experience/ demographics do you want and/or need on the board?</a:t>
            </a:r>
            <a:endParaRPr sz="1600"/>
          </a:p>
          <a:p>
            <a:pPr indent="-418465" lvl="0" marL="454025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Outfit"/>
              <a:buAutoNum type="arabicPeriod"/>
            </a:pPr>
            <a:r>
              <a:rPr lang="en" sz="1600"/>
              <a:t>What skills/experience/ demographics does your current board already have? </a:t>
            </a:r>
            <a:endParaRPr sz="1600"/>
          </a:p>
          <a:p>
            <a:pPr indent="-418465" lvl="0" marL="454025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Outfit"/>
              <a:buAutoNum type="arabicPeriod"/>
            </a:pPr>
            <a:r>
              <a:rPr lang="en" sz="1600"/>
              <a:t>Where are the gaps? This is your recruitment directive. </a:t>
            </a:r>
            <a:endParaRPr sz="16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5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Board Matrix/Composition Chart</a:t>
            </a:r>
            <a:endParaRPr/>
          </a:p>
        </p:txBody>
      </p:sp>
      <p:graphicFrame>
        <p:nvGraphicFramePr>
          <p:cNvPr id="297" name="Google Shape;297;p52"/>
          <p:cNvGraphicFramePr/>
          <p:nvPr/>
        </p:nvGraphicFramePr>
        <p:xfrm>
          <a:off x="861725" y="1142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{FE46F5E2-459E-4FBD-A98A-6352BCD92635}</a:tableStyleId>
              </a:tblPr>
              <a:tblGrid>
                <a:gridCol w="1718175"/>
                <a:gridCol w="1718175"/>
                <a:gridCol w="1718175"/>
                <a:gridCol w="1718175"/>
              </a:tblGrid>
              <a:tr h="881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Marketing / Fundraising</a:t>
                      </a:r>
                      <a:endParaRPr>
                        <a:solidFill>
                          <a:schemeClr val="lt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Program Experience</a:t>
                      </a:r>
                      <a:endParaRPr>
                        <a:solidFill>
                          <a:schemeClr val="lt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Corporate Connections</a:t>
                      </a:r>
                      <a:endParaRPr>
                        <a:solidFill>
                          <a:schemeClr val="lt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</a:tr>
              <a:tr h="881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Brian</a:t>
                      </a:r>
                      <a:endParaRPr>
                        <a:solidFill>
                          <a:schemeClr val="lt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Extensive</a:t>
                      </a:r>
                      <a:endParaRPr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Some</a:t>
                      </a:r>
                      <a:endParaRPr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None</a:t>
                      </a:r>
                      <a:endParaRPr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81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Paul</a:t>
                      </a:r>
                      <a:endParaRPr>
                        <a:solidFill>
                          <a:schemeClr val="lt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None</a:t>
                      </a:r>
                      <a:endParaRPr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Extensive</a:t>
                      </a:r>
                      <a:endParaRPr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Some</a:t>
                      </a:r>
                      <a:endParaRPr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811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lt1"/>
                          </a:solidFill>
                          <a:latin typeface="Outfit"/>
                          <a:ea typeface="Outfit"/>
                          <a:cs typeface="Outfit"/>
                          <a:sym typeface="Outfit"/>
                        </a:rPr>
                        <a:t>Nisha</a:t>
                      </a:r>
                      <a:endParaRPr>
                        <a:solidFill>
                          <a:schemeClr val="lt1"/>
                        </a:solidFill>
                        <a:latin typeface="Outfit"/>
                        <a:ea typeface="Outfit"/>
                        <a:cs typeface="Outfit"/>
                        <a:sym typeface="Outfit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Extensive</a:t>
                      </a:r>
                      <a:endParaRPr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None</a:t>
                      </a:r>
                      <a:endParaRPr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  <a:latin typeface="Lato"/>
                          <a:ea typeface="Lato"/>
                          <a:cs typeface="Lato"/>
                          <a:sym typeface="Lato"/>
                        </a:rPr>
                        <a:t>None</a:t>
                      </a:r>
                      <a:endParaRPr>
                        <a:solidFill>
                          <a:schemeClr val="dk1"/>
                        </a:solidFill>
                        <a:latin typeface="Lato"/>
                        <a:ea typeface="Lato"/>
                        <a:cs typeface="Lato"/>
                        <a:sym typeface="Lato"/>
                      </a:endParaRPr>
                    </a:p>
                  </a:txBody>
                  <a:tcPr marT="91425" marB="91425" marR="91425" marL="91425">
                    <a:lnL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F2F2F2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2C598A"/>
      </a:dk1>
      <a:lt1>
        <a:srgbClr val="FFFFFF"/>
      </a:lt1>
      <a:dk2>
        <a:srgbClr val="202959"/>
      </a:dk2>
      <a:lt2>
        <a:srgbClr val="EEEEEE"/>
      </a:lt2>
      <a:accent1>
        <a:srgbClr val="EE2A7B"/>
      </a:accent1>
      <a:accent2>
        <a:srgbClr val="231F20"/>
      </a:accent2>
      <a:accent3>
        <a:srgbClr val="6692A2"/>
      </a:accent3>
      <a:accent4>
        <a:srgbClr val="00727D"/>
      </a:accent4>
      <a:accent5>
        <a:srgbClr val="74CCD2"/>
      </a:accent5>
      <a:accent6>
        <a:srgbClr val="8DC63F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2C598A"/>
      </a:dk1>
      <a:lt1>
        <a:srgbClr val="FFFFFF"/>
      </a:lt1>
      <a:dk2>
        <a:srgbClr val="202959"/>
      </a:dk2>
      <a:lt2>
        <a:srgbClr val="EEEEEE"/>
      </a:lt2>
      <a:accent1>
        <a:srgbClr val="EE2A7B"/>
      </a:accent1>
      <a:accent2>
        <a:srgbClr val="231F20"/>
      </a:accent2>
      <a:accent3>
        <a:srgbClr val="6692A2"/>
      </a:accent3>
      <a:accent4>
        <a:srgbClr val="00727D"/>
      </a:accent4>
      <a:accent5>
        <a:srgbClr val="74CCD2"/>
      </a:accent5>
      <a:accent6>
        <a:srgbClr val="8DC63F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