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5143500" cx="9144000"/>
  <p:notesSz cx="6858000" cy="9144000"/>
  <p:embeddedFontLst>
    <p:embeddedFont>
      <p:font typeface="Prata"/>
      <p:regular r:id="rId60"/>
    </p:embeddedFont>
    <p:embeddedFont>
      <p:font typeface="Garamond"/>
      <p:regular r:id="rId61"/>
      <p:bold r:id="rId62"/>
      <p:italic r:id="rId63"/>
      <p:boldItalic r:id="rId64"/>
    </p:embeddedFont>
    <p:embeddedFont>
      <p:font typeface="Montserrat"/>
      <p:regular r:id="rId65"/>
      <p:bold r:id="rId66"/>
      <p:italic r:id="rId67"/>
      <p:boldItalic r:id="rId68"/>
    </p:embeddedFont>
    <p:embeddedFont>
      <p:font typeface="Lato"/>
      <p:regular r:id="rId69"/>
      <p:bold r:id="rId70"/>
      <p:italic r:id="rId71"/>
      <p:boldItalic r:id="rId72"/>
    </p:embeddedFont>
    <p:embeddedFont>
      <p:font typeface="Outfit Light"/>
      <p:regular r:id="rId73"/>
      <p:bold r:id="rId74"/>
    </p:embeddedFont>
    <p:embeddedFont>
      <p:font typeface="Outfit"/>
      <p:regular r:id="rId75"/>
      <p:bold r:id="rId76"/>
    </p:embeddedFont>
    <p:embeddedFont>
      <p:font typeface="Outfit Thin"/>
      <p:regular r:id="rId77"/>
      <p:bold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47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7" orient="horz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OutfitLight-regular.fntdata"/><Relationship Id="rId72" Type="http://schemas.openxmlformats.org/officeDocument/2006/relationships/font" Target="fonts/Lato-boldItalic.fntdata"/><Relationship Id="rId31" Type="http://schemas.openxmlformats.org/officeDocument/2006/relationships/slide" Target="slides/slide25.xml"/><Relationship Id="rId75" Type="http://schemas.openxmlformats.org/officeDocument/2006/relationships/font" Target="fonts/Outfit-regular.fntdata"/><Relationship Id="rId30" Type="http://schemas.openxmlformats.org/officeDocument/2006/relationships/slide" Target="slides/slide24.xml"/><Relationship Id="rId74" Type="http://schemas.openxmlformats.org/officeDocument/2006/relationships/font" Target="fonts/OutfitLight-bold.fntdata"/><Relationship Id="rId33" Type="http://schemas.openxmlformats.org/officeDocument/2006/relationships/slide" Target="slides/slide27.xml"/><Relationship Id="rId77" Type="http://schemas.openxmlformats.org/officeDocument/2006/relationships/font" Target="fonts/OutfitThin-regular.fntdata"/><Relationship Id="rId32" Type="http://schemas.openxmlformats.org/officeDocument/2006/relationships/slide" Target="slides/slide26.xml"/><Relationship Id="rId76" Type="http://schemas.openxmlformats.org/officeDocument/2006/relationships/font" Target="fonts/Outfit-bold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8" Type="http://schemas.openxmlformats.org/officeDocument/2006/relationships/font" Target="fonts/OutfitThin-bold.fntdata"/><Relationship Id="rId71" Type="http://schemas.openxmlformats.org/officeDocument/2006/relationships/font" Target="fonts/Lato-italic.fntdata"/><Relationship Id="rId70" Type="http://schemas.openxmlformats.org/officeDocument/2006/relationships/font" Target="fonts/Lato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Garamond-bold.fntdata"/><Relationship Id="rId61" Type="http://schemas.openxmlformats.org/officeDocument/2006/relationships/font" Target="fonts/Garamond-regular.fntdata"/><Relationship Id="rId20" Type="http://schemas.openxmlformats.org/officeDocument/2006/relationships/slide" Target="slides/slide14.xml"/><Relationship Id="rId64" Type="http://schemas.openxmlformats.org/officeDocument/2006/relationships/font" Target="fonts/Garamond-boldItalic.fntdata"/><Relationship Id="rId63" Type="http://schemas.openxmlformats.org/officeDocument/2006/relationships/font" Target="fonts/Garamond-italic.fntdata"/><Relationship Id="rId22" Type="http://schemas.openxmlformats.org/officeDocument/2006/relationships/slide" Target="slides/slide16.xml"/><Relationship Id="rId66" Type="http://schemas.openxmlformats.org/officeDocument/2006/relationships/font" Target="fonts/Montserrat-bold.fntdata"/><Relationship Id="rId21" Type="http://schemas.openxmlformats.org/officeDocument/2006/relationships/slide" Target="slides/slide15.xml"/><Relationship Id="rId65" Type="http://schemas.openxmlformats.org/officeDocument/2006/relationships/font" Target="fonts/Montserrat-regular.fntdata"/><Relationship Id="rId24" Type="http://schemas.openxmlformats.org/officeDocument/2006/relationships/slide" Target="slides/slide18.xml"/><Relationship Id="rId68" Type="http://schemas.openxmlformats.org/officeDocument/2006/relationships/font" Target="fonts/Montserrat-boldItalic.fntdata"/><Relationship Id="rId23" Type="http://schemas.openxmlformats.org/officeDocument/2006/relationships/slide" Target="slides/slide17.xml"/><Relationship Id="rId67" Type="http://schemas.openxmlformats.org/officeDocument/2006/relationships/font" Target="fonts/Montserrat-italic.fntdata"/><Relationship Id="rId60" Type="http://schemas.openxmlformats.org/officeDocument/2006/relationships/font" Target="fonts/Prata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Lato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61db5a287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61db5a287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61db5a287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61db5a287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61db5a287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61db5a287f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61db5a287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61db5a287f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61db5a287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361db5a287f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1db5a287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361db5a287f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1db5a287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61db5a287f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61db5a287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361db5a287f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61db5a287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361db5a287f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7b7c94e9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7b7c94e9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7570b3abda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7570b3abda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7b7c94e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7b7c94e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7b7c94e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7b7c94e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e07bd480b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e07bd480b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e07bd480b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e07bd480b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07bd480b3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e07bd480b3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e07bd480b3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e07bd480b3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e07bd480b3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e07bd480b3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e07bd480b3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e07bd480b3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e07bd480b3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e07bd480b3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e07bd480b3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e07bd480b3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61db5a287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61db5a287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e07bd480b3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e07bd480b3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e07bd480b3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e07bd480b3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07bd480b3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e07bd480b3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e07bd480b3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e07bd480b3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e07bd480b3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e07bd480b3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e07bd480b3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e07bd480b3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e095fa3af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e095fa3af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e07bd480b3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e07bd480b3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e07bd480b3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e07bd480b3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c3535a10ad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2c3535a10ad_0_3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3535a10a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c3535a10ad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e07bd480b3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e07bd480b3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e07bd480b3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e07bd480b3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e07bd480b3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e07bd480b3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c3535a10ad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2c3535a10ad_0_3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e07bd480b3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e07bd480b3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e07bd480b3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e07bd480b3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e097658cb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e097658c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e095fa3af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e095fa3af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e07bd480b3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e07bd480b3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e095fa3af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e095fa3af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7c1562d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7c1562d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e097658cb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e097658cb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e07bd480b3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e07bd480b3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c3535a10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c3535a10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e095fa3af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e095fa3af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61db5a287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61db5a287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1db5a287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61db5a287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1db5a287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61db5a287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1db5a28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61db5a28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Font typeface="Prata"/>
              <a:buNone/>
              <a:defRPr b="1" sz="4500">
                <a:latin typeface="Prata"/>
                <a:ea typeface="Prata"/>
                <a:cs typeface="Prata"/>
                <a:sym typeface="Pra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utfit"/>
              <a:buNone/>
              <a:defRPr sz="2800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/>
          <p:nvPr/>
        </p:nvSpPr>
        <p:spPr>
          <a:xfrm>
            <a:off x="0" y="0"/>
            <a:ext cx="400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4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4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4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14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 Light"/>
              <a:buNone/>
              <a:defRPr sz="1600">
                <a:solidFill>
                  <a:schemeClr val="lt2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14"/>
          <p:cNvSpPr txBox="1"/>
          <p:nvPr>
            <p:ph idx="2" type="body"/>
          </p:nvPr>
        </p:nvSpPr>
        <p:spPr>
          <a:xfrm>
            <a:off x="43360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4">
  <p:cSld name="SECTION_TITLE_AND_DESCRIPTION_1_2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5400000">
            <a:off x="-1163983" y="1131355"/>
            <a:ext cx="5121400" cy="288077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5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5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5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  <a:solidFill>
            <a:srgbClr val="FFFFFF">
              <a:alpha val="58859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59" name="Google Shape;59;p15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0" y="0"/>
            <a:ext cx="350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6"/>
          <p:cNvSpPr/>
          <p:nvPr/>
        </p:nvSpPr>
        <p:spPr>
          <a:xfrm rot="-5400000">
            <a:off x="1138212" y="1027739"/>
            <a:ext cx="45826" cy="37285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6"/>
          <p:cNvSpPr/>
          <p:nvPr/>
        </p:nvSpPr>
        <p:spPr>
          <a:xfrm rot="-5400000">
            <a:off x="766885" y="1026163"/>
            <a:ext cx="45826" cy="376012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16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67" name="Google Shape;67;p16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3">
  <p:cSld name="SECTION_TITLE_AND_DESCRIPTION_1_2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0" y="0"/>
            <a:ext cx="350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7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75" name="Google Shape;75;p17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">
  <p:cSld name="SECTION_TITLE_AND_DESCRIPTION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2600"/>
              <a:buNone/>
              <a:defRPr sz="2600">
                <a:solidFill>
                  <a:srgbClr val="1C36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600"/>
              <a:buFont typeface="Outfit"/>
              <a:buNone/>
              <a:defRPr sz="1600">
                <a:solidFill>
                  <a:srgbClr val="1C3678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99ABB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83" name="Google Shape;83;p18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 1">
  <p:cSld name="SECTION_TITLE_AND_DESCRIPTION_1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9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utfit"/>
              <a:buNone/>
              <a:defRPr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91" name="Google Shape;91;p19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">
  <p:cSld name="SECTION_TITLE_AND_DESCRIPTION_1_1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0" y="0"/>
            <a:ext cx="352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0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utfit"/>
              <a:buNone/>
              <a:defRPr sz="1600"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20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 1">
  <p:cSld name="SECTION_TITLE_AND_DESCRIPTION_1_1_2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/>
          <p:nvPr/>
        </p:nvSpPr>
        <p:spPr>
          <a:xfrm>
            <a:off x="0" y="0"/>
            <a:ext cx="3523200" cy="5143500"/>
          </a:xfrm>
          <a:prstGeom prst="rect">
            <a:avLst/>
          </a:prstGeom>
          <a:solidFill>
            <a:srgbClr val="299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1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utfit"/>
              <a:buNone/>
              <a:defRPr sz="16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7" name="Google Shape;107;p21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998E3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">
  <p:cSld name="SECTION_TITLE_AND_DESCRIPTION_1_1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2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2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p22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17" name="Google Shape;117;p22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Font typeface="Prata"/>
              <a:buNone/>
              <a:defRPr b="1" sz="4500"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utfit"/>
              <a:buNone/>
              <a:defRPr sz="2800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35" name="Google Shape;13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3575" y="-885275"/>
            <a:ext cx="1745125" cy="17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3575" y="-885275"/>
            <a:ext cx="1745125" cy="17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-762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4" name="Google Shape;154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" name="Google Shape;159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/>
          <p:nvPr/>
        </p:nvSpPr>
        <p:spPr>
          <a:xfrm>
            <a:off x="0" y="0"/>
            <a:ext cx="400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7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7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7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" name="Google Shape;166;p37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 Light"/>
              <a:buNone/>
              <a:defRPr sz="1600">
                <a:solidFill>
                  <a:schemeClr val="lt2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37"/>
          <p:cNvSpPr txBox="1"/>
          <p:nvPr>
            <p:ph idx="2" type="body"/>
          </p:nvPr>
        </p:nvSpPr>
        <p:spPr>
          <a:xfrm>
            <a:off x="43360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_2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/>
          <p:nvPr/>
        </p:nvSpPr>
        <p:spPr>
          <a:xfrm>
            <a:off x="0" y="0"/>
            <a:ext cx="350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8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8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8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4" name="Google Shape;174;p38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75" name="Google Shape;175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38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">
  <p:cSld name="SECTION_TITLE_AND_DESCRIPTION_1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9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9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9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2600"/>
              <a:buNone/>
              <a:defRPr sz="2600">
                <a:solidFill>
                  <a:srgbClr val="1C36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2" name="Google Shape;182;p39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600"/>
              <a:buFont typeface="Outfit"/>
              <a:buNone/>
              <a:defRPr sz="1600">
                <a:solidFill>
                  <a:srgbClr val="1C3678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3" name="Google Shape;183;p39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84" name="Google Shape;184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39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">
  <p:cSld name="SECTION_TITLE_AND_DESCRIPTION_1_1_2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/>
          <p:nvPr/>
        </p:nvSpPr>
        <p:spPr>
          <a:xfrm>
            <a:off x="0" y="0"/>
            <a:ext cx="352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0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0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0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Google Shape;191;p40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utfit"/>
              <a:buNone/>
              <a:defRPr sz="1600"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2" name="Google Shape;192;p40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93" name="Google Shape;193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40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">
  <p:cSld name="SECTION_TITLE_AND_DESCRIPTION_1_1_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1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1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1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" name="Google Shape;200;p41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1" name="Google Shape;201;p41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202" name="Google Shape;202;p4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41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" name="Google Shape;206;p42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7" name="Google Shape;207;p42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8" name="Google Shape;208;p42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9" name="Google Shape;209;p42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1100"/>
            </a:lvl1pPr>
            <a:lvl2pPr indent="0" lvl="1" marL="0" rtl="0" algn="ctr">
              <a:spcBef>
                <a:spcPts val="0"/>
              </a:spcBef>
              <a:buNone/>
              <a:defRPr sz="1100"/>
            </a:lvl2pPr>
            <a:lvl3pPr indent="0" lvl="2" marL="0" rtl="0" algn="ctr">
              <a:spcBef>
                <a:spcPts val="0"/>
              </a:spcBef>
              <a:buNone/>
              <a:defRPr sz="1100"/>
            </a:lvl3pPr>
            <a:lvl4pPr indent="0" lvl="3" marL="0" rtl="0" algn="ctr">
              <a:spcBef>
                <a:spcPts val="0"/>
              </a:spcBef>
              <a:buNone/>
              <a:defRPr sz="1100"/>
            </a:lvl4pPr>
            <a:lvl5pPr indent="0" lvl="4" marL="0" rtl="0" algn="ctr">
              <a:spcBef>
                <a:spcPts val="0"/>
              </a:spcBef>
              <a:buNone/>
              <a:defRPr sz="1100"/>
            </a:lvl5pPr>
            <a:lvl6pPr indent="0" lvl="5" marL="0" rtl="0" algn="ctr">
              <a:spcBef>
                <a:spcPts val="0"/>
              </a:spcBef>
              <a:buNone/>
              <a:defRPr sz="1100"/>
            </a:lvl6pPr>
            <a:lvl7pPr indent="0" lvl="6" marL="0" rtl="0" algn="ctr">
              <a:spcBef>
                <a:spcPts val="0"/>
              </a:spcBef>
              <a:buNone/>
              <a:defRPr sz="1100"/>
            </a:lvl7pPr>
            <a:lvl8pPr indent="0" lvl="7" marL="0" rtl="0" algn="ctr">
              <a:spcBef>
                <a:spcPts val="0"/>
              </a:spcBef>
              <a:buNone/>
              <a:defRPr sz="1100"/>
            </a:lvl8pPr>
            <a:lvl9pPr indent="0" lvl="8" marL="0" rtl="0" algn="ctr">
              <a:spcBef>
                <a:spcPts val="0"/>
              </a:spcBef>
              <a:buNone/>
              <a:defRPr sz="11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-762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0.xml"/><Relationship Id="rId1" Type="http://schemas.openxmlformats.org/officeDocument/2006/relationships/image" Target="../media/image14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5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22" Type="http://schemas.openxmlformats.org/officeDocument/2006/relationships/theme" Target="../theme/theme3.xml"/><Relationship Id="rId21" Type="http://schemas.openxmlformats.org/officeDocument/2006/relationships/slideLayout" Target="../slideLayouts/slideLayout40.xml"/><Relationship Id="rId1" Type="http://schemas.openxmlformats.org/officeDocument/2006/relationships/image" Target="../media/image14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17825" y="-807779"/>
            <a:ext cx="1626175" cy="1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7900" y="4475475"/>
            <a:ext cx="666100" cy="6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-43675" y="4863950"/>
            <a:ext cx="66576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utfit Light"/>
                <a:ea typeface="Outfit Light"/>
                <a:cs typeface="Outfit Light"/>
                <a:sym typeface="Outfit Light"/>
              </a:rPr>
              <a:t>©2025 Nonprofit SideKick!     www.nonprofitsidekick.com      hello@nonprofitsidekick.com</a:t>
            </a:r>
            <a:endParaRPr sz="1000">
              <a:solidFill>
                <a:schemeClr val="dk2"/>
              </a:solidFill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1000" y="-307900"/>
            <a:ext cx="1769775" cy="1769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24" name="Google Shape;124;p2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17825" y="-807779"/>
            <a:ext cx="1626175" cy="1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7900" y="4475475"/>
            <a:ext cx="666100" cy="6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/>
        </p:nvSpPr>
        <p:spPr>
          <a:xfrm>
            <a:off x="-43675" y="4863950"/>
            <a:ext cx="66576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 hello@nonprofitsidekick.com</a:t>
            </a:r>
            <a:endParaRPr sz="1000">
              <a:solidFill>
                <a:schemeClr val="dk2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1000" y="-307900"/>
            <a:ext cx="1769775" cy="1769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hyperlink" Target="mailto:wendy@nonprofitsidekick.com" TargetMode="External"/><Relationship Id="rId6" Type="http://schemas.openxmlformats.org/officeDocument/2006/relationships/hyperlink" Target="mailto:wendy@nonprofitsidekick.com" TargetMode="External"/><Relationship Id="rId7" Type="http://schemas.openxmlformats.org/officeDocument/2006/relationships/hyperlink" Target="mailto:stephanie@nonprofitsidekick.com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nonprofitaf.com/2015/05/standardized-answers-to-the-sustainability-question/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blog.candid.org/post/four-common-examples-grant-proposal-documents-free-samples-included/?utm_term=grant%20proposal%20example&amp;utm_campaign=Candid+Blog&amp;utm_source=google&amp;utm_medium=cpc&amp;hsa_src=g&amp;hsa_ad=669359209903&amp;hsa_grp=155871723561&amp;hsa_cam=15357387548&amp;hsa_ver=3&amp;hsa_net=adwords&amp;hsa_mt=b&amp;hsa_acc=7800317649&amp;hsa_kw=grant%20proposal%20example&amp;hsa_tgt=kwd-28047373&amp;gad_source=1&amp;gclid=Cj0KCQjw3tCyBhDBARIsAEY0XNl9-JIKn89O4jLm--aAf6eofVveQj74t8QDD4fX7Bm2kNcMyw2uNg0aAsgBEALw_wcB" TargetMode="External"/><Relationship Id="rId4" Type="http://schemas.openxmlformats.org/officeDocument/2006/relationships/hyperlink" Target="https://gwpa.org/grantseeker-resources" TargetMode="External"/><Relationship Id="rId5" Type="http://schemas.openxmlformats.org/officeDocument/2006/relationships/hyperlink" Target="https://fconline.foundationcenter.org/?gad_source=1&amp;gclid=Cj0KCQjw3tCyBhDBARIsAEY0XNmpjr_rCgudGpNaCWPdV6whYQunnluLP2iBKcCz8RRfkQ_22iZExnMaAvSfEALw_wcB" TargetMode="External"/><Relationship Id="rId6" Type="http://schemas.openxmlformats.org/officeDocument/2006/relationships/hyperlink" Target="https://grantstation.com/" TargetMode="External"/><Relationship Id="rId7" Type="http://schemas.openxmlformats.org/officeDocument/2006/relationships/hyperlink" Target="https://learning.candid.org/?_gl=1*rls1m5*_ga*NDQyNDczNzQxLjE3MTY4Mjg4NDM.*_ga_5W8PXYYGBX*MTcxNjgyODg0My4xLjEuMTcxNjgyODkwNy41OS4wLjA.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3"/>
          <p:cNvPicPr preferRelativeResize="0"/>
          <p:nvPr/>
        </p:nvPicPr>
        <p:blipFill rotWithShape="1">
          <a:blip r:embed="rId3">
            <a:alphaModFix amt="18000"/>
          </a:blip>
          <a:srcRect b="0" l="27747" r="16613" t="0"/>
          <a:stretch/>
        </p:blipFill>
        <p:spPr>
          <a:xfrm>
            <a:off x="-1700925" y="0"/>
            <a:ext cx="572371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3"/>
          <p:cNvPicPr preferRelativeResize="0"/>
          <p:nvPr/>
        </p:nvPicPr>
        <p:blipFill rotWithShape="1">
          <a:blip r:embed="rId4">
            <a:alphaModFix amt="18000"/>
          </a:blip>
          <a:srcRect b="0" l="45466" r="16612" t="0"/>
          <a:stretch/>
        </p:blipFill>
        <p:spPr>
          <a:xfrm>
            <a:off x="4008073" y="0"/>
            <a:ext cx="39009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3"/>
          <p:cNvSpPr txBox="1"/>
          <p:nvPr>
            <p:ph idx="4294967295" type="title"/>
          </p:nvPr>
        </p:nvSpPr>
        <p:spPr>
          <a:xfrm>
            <a:off x="897150" y="1899600"/>
            <a:ext cx="7349700" cy="13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Fundraising</a:t>
            </a:r>
            <a:endParaRPr b="1"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2"/>
          <p:cNvPicPr preferRelativeResize="0"/>
          <p:nvPr/>
        </p:nvPicPr>
        <p:blipFill rotWithShape="1">
          <a:blip r:embed="rId3">
            <a:alphaModFix/>
          </a:blip>
          <a:srcRect b="0" l="0" r="71818" t="0"/>
          <a:stretch/>
        </p:blipFill>
        <p:spPr>
          <a:xfrm>
            <a:off x="0" y="996375"/>
            <a:ext cx="2133480" cy="37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 to find the “right mix”</a:t>
            </a:r>
            <a:endParaRPr/>
          </a:p>
        </p:txBody>
      </p:sp>
      <p:sp>
        <p:nvSpPr>
          <p:cNvPr id="282" name="Google Shape;282;p52"/>
          <p:cNvSpPr txBox="1"/>
          <p:nvPr>
            <p:ph idx="1" type="body"/>
          </p:nvPr>
        </p:nvSpPr>
        <p:spPr>
          <a:xfrm>
            <a:off x="1907450" y="1148775"/>
            <a:ext cx="6862200" cy="32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Outfit"/>
              <a:buChar char="●"/>
            </a:pPr>
            <a:r>
              <a:rPr lang="en" sz="1600"/>
              <a:t>Assess your current situation and identify strengths and weaknesses for your organization.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Outfit"/>
              <a:buChar char="●"/>
            </a:pPr>
            <a:r>
              <a:rPr lang="en" sz="1600"/>
              <a:t>Research your market and donors: Understand your target audience's preferences and monitor fundraising trends.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Outfit"/>
              <a:buChar char="●"/>
            </a:pPr>
            <a:r>
              <a:rPr lang="en" sz="1600"/>
              <a:t>Plan your fundraising mix: Decide on the specific methods, allocate resources, and aim for a balanced approach.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Outfit"/>
              <a:buChar char="●"/>
            </a:pPr>
            <a:r>
              <a:rPr lang="en" sz="1600"/>
              <a:t>Consider your organization's unique characteristics: the composition of your board and the nature of your mission and work influence the most suitable mix.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Outfit"/>
              <a:buChar char="●"/>
            </a:pPr>
            <a:r>
              <a:rPr lang="en" sz="1600"/>
              <a:t>Don't spread yourself too thin: It's often more effective to implement a few fundraising programs well rather than attempting too many.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3"/>
          <p:cNvSpPr txBox="1"/>
          <p:nvPr>
            <p:ph idx="1" type="body"/>
          </p:nvPr>
        </p:nvSpPr>
        <p:spPr>
          <a:xfrm>
            <a:off x="311700" y="923875"/>
            <a:ext cx="771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Comfort Zone Camp - gala and fall bash with strong individual follow up. Corp + Individual giving + event income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Steeltown - Indie Filmmaker Membership and Fiscal Sponsorship for their Films (sustained, monthly income + percentage of their income for their projects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Center - laundromat, coffee shop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Recovery Center - sober cafe, coffee shop, meeting spaces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YWCA - Dunkin’ Donuts Franchise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Individual Campaigns - not </a:t>
            </a:r>
            <a:r>
              <a:rPr lang="en"/>
              <a:t>easy, not quick, constant drumbeat (takes a sustained and ongoing effort, but worth it in the long run.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en"/>
              <a:t>Fundraising Basic Process</a:t>
            </a:r>
            <a:endParaRPr/>
          </a:p>
        </p:txBody>
      </p:sp>
      <p:sp>
        <p:nvSpPr>
          <p:cNvPr id="294" name="Google Shape;294;p54"/>
          <p:cNvSpPr/>
          <p:nvPr/>
        </p:nvSpPr>
        <p:spPr>
          <a:xfrm>
            <a:off x="704424" y="2096256"/>
            <a:ext cx="1786268" cy="1350323"/>
          </a:xfrm>
          <a:custGeom>
            <a:rect b="b" l="l" r="r" t="t"/>
            <a:pathLst>
              <a:path extrusionOk="0" h="26923" w="65726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43" y="26923"/>
                </a:lnTo>
                <a:lnTo>
                  <a:pt x="65725" y="13477"/>
                </a:lnTo>
                <a:lnTo>
                  <a:pt x="549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14313" rotWithShape="0" algn="bl" dir="5400000" dist="2286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Plan</a:t>
            </a:r>
            <a:endParaRPr b="1"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54"/>
          <p:cNvSpPr/>
          <p:nvPr/>
        </p:nvSpPr>
        <p:spPr>
          <a:xfrm>
            <a:off x="2191647" y="2096256"/>
            <a:ext cx="1787111" cy="1350323"/>
          </a:xfrm>
          <a:custGeom>
            <a:rect b="b" l="l" r="r" t="t"/>
            <a:pathLst>
              <a:path extrusionOk="0" h="26923" w="65757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14313" rotWithShape="0" algn="bl" dir="5400000" dist="2286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Prepare</a:t>
            </a:r>
            <a:endParaRPr b="1"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54"/>
          <p:cNvSpPr/>
          <p:nvPr/>
        </p:nvSpPr>
        <p:spPr>
          <a:xfrm>
            <a:off x="3678029" y="2096256"/>
            <a:ext cx="1787111" cy="1350323"/>
          </a:xfrm>
          <a:custGeom>
            <a:rect b="b" l="l" r="r" t="t"/>
            <a:pathLst>
              <a:path extrusionOk="0" h="26923" w="65757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14313" rotWithShape="0" algn="bl" dir="5400000" dist="2286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Ask</a:t>
            </a:r>
            <a:endParaRPr b="1"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54"/>
          <p:cNvSpPr/>
          <p:nvPr/>
        </p:nvSpPr>
        <p:spPr>
          <a:xfrm>
            <a:off x="5166095" y="2096256"/>
            <a:ext cx="1786268" cy="1350323"/>
          </a:xfrm>
          <a:custGeom>
            <a:rect b="b" l="l" r="r" t="t"/>
            <a:pathLst>
              <a:path extrusionOk="0" h="26923" w="65726">
                <a:moveTo>
                  <a:pt x="1" y="0"/>
                </a:moveTo>
                <a:lnTo>
                  <a:pt x="10751" y="13477"/>
                </a:lnTo>
                <a:lnTo>
                  <a:pt x="1" y="26923"/>
                </a:lnTo>
                <a:lnTo>
                  <a:pt x="54944" y="26923"/>
                </a:lnTo>
                <a:lnTo>
                  <a:pt x="65726" y="13477"/>
                </a:lnTo>
                <a:lnTo>
                  <a:pt x="54944" y="0"/>
                </a:lnTo>
                <a:close/>
              </a:path>
            </a:pathLst>
          </a:custGeom>
          <a:solidFill>
            <a:srgbClr val="E99ABB"/>
          </a:solidFill>
          <a:ln>
            <a:noFill/>
          </a:ln>
          <a:effectLst>
            <a:outerShdw blurRad="214313" rotWithShape="0" algn="bl" dir="5400000" dist="2286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Thank</a:t>
            </a:r>
            <a:endParaRPr b="1"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54"/>
          <p:cNvSpPr/>
          <p:nvPr/>
        </p:nvSpPr>
        <p:spPr>
          <a:xfrm>
            <a:off x="6652476" y="2096256"/>
            <a:ext cx="1787111" cy="1350323"/>
          </a:xfrm>
          <a:custGeom>
            <a:rect b="b" l="l" r="r" t="t"/>
            <a:pathLst>
              <a:path extrusionOk="0" h="26923" w="65757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solidFill>
            <a:srgbClr val="2998E3"/>
          </a:solidFill>
          <a:ln>
            <a:noFill/>
          </a:ln>
          <a:effectLst>
            <a:outerShdw blurRad="214313" rotWithShape="0" algn="bl" dir="5400000" dist="22860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Stewardship</a:t>
            </a:r>
            <a:endParaRPr b="1"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 txBox="1"/>
          <p:nvPr/>
        </p:nvSpPr>
        <p:spPr>
          <a:xfrm>
            <a:off x="3707375" y="1061275"/>
            <a:ext cx="5125800" cy="3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Look Back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– What have you done well, not so well? What held you back? What would/could you do differently?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Look Forward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– Summary of organizational goals and strategies (should be more than one year)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Align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– Fundraising goals with organizational goals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Assign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– Roles and Responsibilities of Board, Staff, ED, etc. 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Schedule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– Create a monthly calendar of activities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04" name="Google Shape;304;p55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305" name="Google Shape;305;p55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/>
        </p:nvSpPr>
        <p:spPr>
          <a:xfrm>
            <a:off x="3802625" y="450975"/>
            <a:ext cx="4829100" cy="3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Case for Support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– why should I give to you? 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Statement of Need – What is the need for </a:t>
            </a:r>
            <a:br>
              <a:rPr i="0" lang="en" sz="16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i="0" lang="en" sz="16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your program and services?</a:t>
            </a:r>
            <a:endParaRPr i="0" sz="1600" u="none" cap="none" strike="noStrike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Impact Statement – how do you make a difference?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Measurable Outcomes – what does success look like?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Prospect List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– who are you going to ask?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Donor Research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 – what do they want to accomplish with their philanthropy? 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Know Your Numbers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- financial data, program data, data in your mission area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Rehearse the Ask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– do you know your stuff? 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11" name="Google Shape;311;p56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</a:t>
            </a:r>
            <a:endParaRPr/>
          </a:p>
        </p:txBody>
      </p:sp>
      <p:sp>
        <p:nvSpPr>
          <p:cNvPr id="312" name="Google Shape;312;p56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/>
          <p:nvPr/>
        </p:nvSpPr>
        <p:spPr>
          <a:xfrm>
            <a:off x="3893975" y="986600"/>
            <a:ext cx="49644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AutoNum type="arabicPeriod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Foundations: 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Phone call to program officer / potential donor - Show the connection between your organization and the foundation’s funding priorities, be ready to talk finances, and invite for next meeting. Follow their lead to the grant proposal.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AutoNum type="arabicPeriod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Social Media: positive drum beat, occasionally you can do a “plea”, but don’t 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overdo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it. 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AutoNum type="arabicPeriod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Events:  the right mix of fun and “the ask”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AutoNum type="arabicPeriod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Corporations:want to hear how it will benefit them.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AutoNum type="arabicPeriod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Invite them to be part of the team/family, etc.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18" name="Google Shape;318;p57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- sensitively but boldly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/>
          <p:nvPr/>
        </p:nvSpPr>
        <p:spPr>
          <a:xfrm>
            <a:off x="3878825" y="1201250"/>
            <a:ext cx="4979400" cy="30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Acknowledge the gift with an official letter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Thank anyone that helped you along the way, with a personal handwritten note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Phone calls – even if you have to leave a message – are great to thank and check in with donors - depends on the foundation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Social Media and Website – only if they want to be public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In-person coffee – can set up for their next gift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Gifts? – know the rules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24" name="Google Shape;324;p58"/>
          <p:cNvSpPr txBox="1"/>
          <p:nvPr>
            <p:ph type="title"/>
          </p:nvPr>
        </p:nvSpPr>
        <p:spPr>
          <a:xfrm>
            <a:off x="501400" y="1318650"/>
            <a:ext cx="25785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with genuine appreciation</a:t>
            </a:r>
            <a:endParaRPr/>
          </a:p>
        </p:txBody>
      </p:sp>
      <p:sp>
        <p:nvSpPr>
          <p:cNvPr id="325" name="Google Shape;325;p58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/>
          <p:nvPr/>
        </p:nvSpPr>
        <p:spPr>
          <a:xfrm>
            <a:off x="3802625" y="1172500"/>
            <a:ext cx="5054400" cy="29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Stewardship Definition: supervising or taking care of something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2998E3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Take good care of their money: be fiscally responsible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2998E3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Take good care of the organization: do what you said you were going to do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2998E3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Take good care of the donor: thank them, acknowledge them, communicate with them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2998E3"/>
              </a:buClr>
              <a:buSzPts val="1600"/>
              <a:buFont typeface="Outfit"/>
              <a:buChar char="●"/>
            </a:pP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Take good care of the data: know who is giving what and when – and who isn’t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31" name="Google Shape;331;p59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Stewardship</a:t>
            </a:r>
            <a:endParaRPr/>
          </a:p>
        </p:txBody>
      </p:sp>
      <p:sp>
        <p:nvSpPr>
          <p:cNvPr id="332" name="Google Shape;332;p59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60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0" y="3125"/>
            <a:ext cx="9144000" cy="513727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0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en"/>
              <a:t>Tips and Observations</a:t>
            </a:r>
            <a:endParaRPr/>
          </a:p>
        </p:txBody>
      </p:sp>
      <p:sp>
        <p:nvSpPr>
          <p:cNvPr id="339" name="Google Shape;339;p60"/>
          <p:cNvSpPr txBox="1"/>
          <p:nvPr>
            <p:ph idx="1" type="body"/>
          </p:nvPr>
        </p:nvSpPr>
        <p:spPr>
          <a:xfrm>
            <a:off x="682075" y="1548525"/>
            <a:ext cx="7296000" cy="29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individuals: Giving is EMOTIONAL, not logical - use stories, images, colors. Data is good, but relate it to something human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institutions: Combination of emotional and logical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Commitment is important -- Organization’s commitment to the mission and plan AND the Asker’s commitment to the org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Authentic Gratitude and Diligent Stewardship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what you say you are going to do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Communicate, communicate, communicate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 txBox="1"/>
          <p:nvPr>
            <p:ph type="title"/>
          </p:nvPr>
        </p:nvSpPr>
        <p:spPr>
          <a:xfrm>
            <a:off x="2630950" y="450150"/>
            <a:ext cx="5998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Imagine - you are a funder or donor… 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" sz="2500"/>
              <a:t>What would you want to know?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" sz="2500"/>
              <a:t>How would you want to be treated</a:t>
            </a:r>
            <a:endParaRPr sz="2500"/>
          </a:p>
        </p:txBody>
      </p:sp>
      <p:pic>
        <p:nvPicPr>
          <p:cNvPr id="345" name="Google Shape;345;p61"/>
          <p:cNvPicPr preferRelativeResize="0"/>
          <p:nvPr/>
        </p:nvPicPr>
        <p:blipFill rotWithShape="1">
          <a:blip r:embed="rId3">
            <a:alphaModFix/>
          </a:blip>
          <a:srcRect b="0" l="0" r="71818" t="0"/>
          <a:stretch/>
        </p:blipFill>
        <p:spPr>
          <a:xfrm>
            <a:off x="0" y="285750"/>
            <a:ext cx="257694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4"/>
          <p:cNvPicPr preferRelativeResize="0"/>
          <p:nvPr/>
        </p:nvPicPr>
        <p:blipFill rotWithShape="1">
          <a:blip r:embed="rId3">
            <a:alphaModFix/>
          </a:blip>
          <a:srcRect b="40093" l="9806" r="7088" t="34502"/>
          <a:stretch/>
        </p:blipFill>
        <p:spPr>
          <a:xfrm>
            <a:off x="557375" y="458725"/>
            <a:ext cx="2598625" cy="7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375" y="1389125"/>
            <a:ext cx="2823777" cy="2823777"/>
          </a:xfrm>
          <a:prstGeom prst="rect">
            <a:avLst/>
          </a:prstGeom>
          <a:noFill/>
          <a:ln cap="flat" cmpd="sng" w="38100">
            <a:solidFill>
              <a:srgbClr val="345A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44"/>
          <p:cNvSpPr txBox="1"/>
          <p:nvPr/>
        </p:nvSpPr>
        <p:spPr>
          <a:xfrm>
            <a:off x="3834000" y="1389125"/>
            <a:ext cx="4218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925"/>
              <a:buFont typeface="Arial"/>
              <a:buNone/>
            </a:pPr>
            <a:r>
              <a:rPr b="0" i="0" lang="en" sz="27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Nonprofit Leadership </a:t>
            </a:r>
            <a:endParaRPr b="0" i="0" sz="27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925"/>
              <a:buFont typeface="Arial"/>
              <a:buNone/>
            </a:pPr>
            <a:r>
              <a:rPr b="0" i="0" lang="en" sz="27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Development and Support</a:t>
            </a:r>
            <a:endParaRPr b="0" i="0" sz="41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4" name="Google Shape;224;p44"/>
          <p:cNvSpPr txBox="1"/>
          <p:nvPr/>
        </p:nvSpPr>
        <p:spPr>
          <a:xfrm>
            <a:off x="3945900" y="2255450"/>
            <a:ext cx="4424100" cy="2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0" i="0" lang="en" sz="16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Wendy Burtne</a:t>
            </a:r>
            <a:r>
              <a:rPr lang="en" sz="16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endParaRPr b="0" i="0" sz="165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" sz="1650" u="sng">
                <a:solidFill>
                  <a:srgbClr val="2998E3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wendy</a:t>
            </a:r>
            <a:r>
              <a:rPr b="0" i="0" lang="en" sz="1650" u="sng" cap="none" strike="noStrike">
                <a:solidFill>
                  <a:srgbClr val="2998E3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@nonprofitsidekick.com</a:t>
            </a:r>
            <a:r>
              <a:rPr b="0" i="0" lang="en" sz="16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b="0" i="0" sz="165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t/>
            </a:r>
            <a:endParaRPr sz="16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" sz="16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Stephanie Masters SHRM-SCP</a:t>
            </a:r>
            <a:endParaRPr sz="16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" sz="1650" u="sng">
                <a:solidFill>
                  <a:srgbClr val="2998E3"/>
                </a:solidFill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steph@nonprofitsidekick.com</a:t>
            </a:r>
            <a:endParaRPr sz="16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t/>
            </a:r>
            <a:endParaRPr sz="16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0" i="0" lang="en" sz="16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www.nonprofitsidekick.com </a:t>
            </a:r>
            <a:endParaRPr b="0" i="0" sz="165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0050"/>
            <a:ext cx="9937776" cy="5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2"/>
          <p:cNvSpPr/>
          <p:nvPr/>
        </p:nvSpPr>
        <p:spPr>
          <a:xfrm>
            <a:off x="2006100" y="1724100"/>
            <a:ext cx="5131800" cy="16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Thank you! </a:t>
            </a:r>
            <a:endParaRPr sz="5000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0050"/>
            <a:ext cx="9937776" cy="5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4"/>
          <p:cNvSpPr/>
          <p:nvPr/>
        </p:nvSpPr>
        <p:spPr>
          <a:xfrm>
            <a:off x="2006100" y="1724100"/>
            <a:ext cx="5131800" cy="16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Foundation Grants</a:t>
            </a:r>
            <a:endParaRPr sz="5000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Types of Grants: Restricted vs. </a:t>
            </a:r>
            <a:r>
              <a:rPr lang="en" sz="2600"/>
              <a:t>Non Restricted</a:t>
            </a:r>
            <a:endParaRPr sz="2600"/>
          </a:p>
        </p:txBody>
      </p:sp>
      <p:sp>
        <p:nvSpPr>
          <p:cNvPr id="367" name="Google Shape;367;p6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utfit"/>
                <a:ea typeface="Outfit"/>
                <a:cs typeface="Outfit"/>
                <a:sym typeface="Outfit"/>
              </a:rPr>
              <a:t>Restricted</a:t>
            </a:r>
            <a:endParaRPr b="1" sz="1800"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 sz="1800">
                <a:latin typeface="Outfit"/>
                <a:ea typeface="Outfit"/>
                <a:cs typeface="Outfit"/>
                <a:sym typeface="Outfit"/>
              </a:rPr>
              <a:t>Specific purpose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 sz="1800">
                <a:latin typeface="Outfit"/>
                <a:ea typeface="Outfit"/>
                <a:cs typeface="Outfit"/>
                <a:sym typeface="Outfit"/>
              </a:rPr>
              <a:t>No</a:t>
            </a:r>
            <a:r>
              <a:rPr lang="en" sz="1800">
                <a:latin typeface="Outfit"/>
                <a:ea typeface="Outfit"/>
                <a:cs typeface="Outfit"/>
                <a:sym typeface="Outfit"/>
              </a:rPr>
              <a:t>t “fungible” - r</a:t>
            </a:r>
            <a:r>
              <a:rPr lang="en" sz="1800">
                <a:latin typeface="Outfit"/>
                <a:ea typeface="Outfit"/>
                <a:cs typeface="Outfit"/>
                <a:sym typeface="Outfit"/>
              </a:rPr>
              <a:t>equires specific accounting and impact tracking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 sz="1800">
                <a:latin typeface="Outfit"/>
                <a:ea typeface="Outfit"/>
                <a:cs typeface="Outfit"/>
                <a:sym typeface="Outfit"/>
              </a:rPr>
              <a:t>Restricted in use: i.e. no overhead or no salaries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 sz="1800">
                <a:latin typeface="Outfit"/>
                <a:ea typeface="Outfit"/>
                <a:cs typeface="Outfit"/>
                <a:sym typeface="Outfit"/>
              </a:rPr>
              <a:t>Permanent - sort of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 sz="1800">
                <a:latin typeface="Outfit"/>
                <a:ea typeface="Outfit"/>
                <a:cs typeface="Outfit"/>
                <a:sym typeface="Outfit"/>
              </a:rPr>
              <a:t>You are not required to accept restricted funding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68" name="Google Shape;368;p6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utfit"/>
                <a:ea typeface="Outfit"/>
                <a:cs typeface="Outfit"/>
                <a:sym typeface="Outfit"/>
              </a:rPr>
              <a:t>Non Restricted</a:t>
            </a:r>
            <a:endParaRPr b="1" sz="1800"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 sz="1800">
                <a:latin typeface="Outfit"/>
                <a:ea typeface="Outfit"/>
                <a:cs typeface="Outfit"/>
                <a:sym typeface="Outfit"/>
              </a:rPr>
              <a:t>Supports the mission, not specific programs or items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 sz="1800">
                <a:latin typeface="Outfit"/>
                <a:ea typeface="Outfit"/>
                <a:cs typeface="Outfit"/>
                <a:sym typeface="Outfit"/>
              </a:rPr>
              <a:t>Can be used for general operating, salaries, etc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 sz="1800">
                <a:latin typeface="Outfit"/>
                <a:ea typeface="Outfit"/>
                <a:cs typeface="Outfit"/>
                <a:sym typeface="Outfit"/>
              </a:rPr>
              <a:t>Still requires reporting, looking at the entire organization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 sz="1800">
                <a:latin typeface="Outfit"/>
                <a:ea typeface="Outfit"/>
                <a:cs typeface="Outfit"/>
                <a:sym typeface="Outfit"/>
              </a:rPr>
              <a:t>Trust-based philanthropy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369" name="Google Shape;369;p65"/>
          <p:cNvCxnSpPr/>
          <p:nvPr/>
        </p:nvCxnSpPr>
        <p:spPr>
          <a:xfrm>
            <a:off x="4473075" y="1581800"/>
            <a:ext cx="0" cy="3184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6"/>
          <p:cNvSpPr txBox="1"/>
          <p:nvPr>
            <p:ph idx="1" type="body"/>
          </p:nvPr>
        </p:nvSpPr>
        <p:spPr>
          <a:xfrm>
            <a:off x="4085475" y="1152475"/>
            <a:ext cx="394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R</a:t>
            </a:r>
            <a:r>
              <a:rPr lang="en"/>
              <a:t>eadiness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R</a:t>
            </a:r>
            <a:r>
              <a:rPr lang="en"/>
              <a:t>esearch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</a:t>
            </a:r>
            <a:r>
              <a:rPr b="1" lang="en"/>
              <a:t>R</a:t>
            </a:r>
            <a:r>
              <a:rPr lang="en"/>
              <a:t>iting (oops)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R</a:t>
            </a:r>
            <a:r>
              <a:rPr lang="en"/>
              <a:t>elationships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R</a:t>
            </a:r>
            <a:r>
              <a:rPr lang="en"/>
              <a:t>eporting</a:t>
            </a:r>
            <a:endParaRPr/>
          </a:p>
        </p:txBody>
      </p:sp>
      <p:pic>
        <p:nvPicPr>
          <p:cNvPr id="375" name="Google Shape;375;p66"/>
          <p:cNvPicPr preferRelativeResize="0"/>
          <p:nvPr/>
        </p:nvPicPr>
        <p:blipFill rotWithShape="1">
          <a:blip r:embed="rId3">
            <a:alphaModFix/>
          </a:blip>
          <a:srcRect b="0" l="0" r="10168" t="0"/>
          <a:stretch/>
        </p:blipFill>
        <p:spPr>
          <a:xfrm>
            <a:off x="0" y="789113"/>
            <a:ext cx="3387201" cy="377052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6"/>
          <p:cNvSpPr txBox="1"/>
          <p:nvPr>
            <p:ph type="title"/>
          </p:nvPr>
        </p:nvSpPr>
        <p:spPr>
          <a:xfrm>
            <a:off x="2409375" y="445025"/>
            <a:ext cx="642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Five R’s of Grantwriting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7"/>
          <p:cNvSpPr txBox="1"/>
          <p:nvPr>
            <p:ph idx="4294967295" type="title"/>
          </p:nvPr>
        </p:nvSpPr>
        <p:spPr>
          <a:xfrm>
            <a:off x="0" y="1846050"/>
            <a:ext cx="9144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Creating a </a:t>
            </a:r>
            <a:r>
              <a:rPr b="1" lang="en" sz="5000">
                <a:solidFill>
                  <a:schemeClr val="accent1"/>
                </a:solidFill>
              </a:rPr>
              <a:t>GREAT</a:t>
            </a:r>
            <a:r>
              <a:rPr b="1" lang="en" sz="5000"/>
              <a:t> </a:t>
            </a:r>
            <a:br>
              <a:rPr b="1" lang="en" sz="5000"/>
            </a:br>
            <a:r>
              <a:rPr b="1" lang="en" sz="5000"/>
              <a:t>Case Statement</a:t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/>
          </a:p>
        </p:txBody>
      </p:sp>
      <p:pic>
        <p:nvPicPr>
          <p:cNvPr id="382" name="Google Shape;382;p67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2733888" y="790400"/>
            <a:ext cx="3676225" cy="36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8"/>
          <p:cNvPicPr preferRelativeResize="0"/>
          <p:nvPr/>
        </p:nvPicPr>
        <p:blipFill rotWithShape="1">
          <a:blip r:embed="rId3">
            <a:alphaModFix amt="24000"/>
          </a:blip>
          <a:srcRect b="0" l="0" r="10929" t="12640"/>
          <a:stretch/>
        </p:blipFill>
        <p:spPr>
          <a:xfrm>
            <a:off x="0" y="1152475"/>
            <a:ext cx="8144574" cy="39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Case Statement?</a:t>
            </a:r>
            <a:endParaRPr/>
          </a:p>
        </p:txBody>
      </p:sp>
      <p:sp>
        <p:nvSpPr>
          <p:cNvPr id="389" name="Google Shape;389;p68"/>
          <p:cNvSpPr txBox="1"/>
          <p:nvPr>
            <p:ph idx="1" type="body"/>
          </p:nvPr>
        </p:nvSpPr>
        <p:spPr>
          <a:xfrm>
            <a:off x="1372350" y="13810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"A case statement is simply a written document that states the most important facts about an organization. It can range in length from a wallet-size card to twenty pages or more. Preparing such a statement provides the opportunity to amass data that will best illustrate the competence of your staff and the effectiveness of your work."</a:t>
            </a:r>
            <a:endParaRPr/>
          </a:p>
        </p:txBody>
      </p:sp>
      <p:sp>
        <p:nvSpPr>
          <p:cNvPr id="390" name="Google Shape;390;p68"/>
          <p:cNvSpPr txBox="1"/>
          <p:nvPr/>
        </p:nvSpPr>
        <p:spPr>
          <a:xfrm>
            <a:off x="5239375" y="3920325"/>
            <a:ext cx="23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~ Michael Seltzer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9"/>
          <p:cNvSpPr txBox="1"/>
          <p:nvPr>
            <p:ph type="title"/>
          </p:nvPr>
        </p:nvSpPr>
        <p:spPr>
          <a:xfrm>
            <a:off x="3475625" y="445025"/>
            <a:ext cx="535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Develop a </a:t>
            </a:r>
            <a:br>
              <a:rPr lang="en"/>
            </a:br>
            <a:r>
              <a:rPr lang="en"/>
              <a:t>Case Statement?</a:t>
            </a:r>
            <a:endParaRPr/>
          </a:p>
        </p:txBody>
      </p:sp>
      <p:sp>
        <p:nvSpPr>
          <p:cNvPr id="396" name="Google Shape;396;p69"/>
          <p:cNvSpPr txBox="1"/>
          <p:nvPr>
            <p:ph idx="1" type="body"/>
          </p:nvPr>
        </p:nvSpPr>
        <p:spPr>
          <a:xfrm>
            <a:off x="3475625" y="1498500"/>
            <a:ext cx="455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Primary benefit can be the process - not necessarily the final document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cohesion and clarity with staff, board, volunteers, funders - all of your constituents.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Foundation for other documents - proposals, web site copy, etc. 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Differentiate your organization from other, similar organizations.</a:t>
            </a:r>
            <a:endParaRPr/>
          </a:p>
        </p:txBody>
      </p:sp>
      <p:pic>
        <p:nvPicPr>
          <p:cNvPr id="397" name="Google Shape;397;p69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5400000">
            <a:off x="-1196508" y="1120305"/>
            <a:ext cx="5121400" cy="288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0"/>
          <p:cNvSpPr txBox="1"/>
          <p:nvPr>
            <p:ph type="title"/>
          </p:nvPr>
        </p:nvSpPr>
        <p:spPr>
          <a:xfrm>
            <a:off x="2576950" y="445025"/>
            <a:ext cx="625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Statements Answer the Following Questions</a:t>
            </a:r>
            <a:endParaRPr/>
          </a:p>
        </p:txBody>
      </p:sp>
      <p:sp>
        <p:nvSpPr>
          <p:cNvPr id="403" name="Google Shape;403;p70"/>
          <p:cNvSpPr txBox="1"/>
          <p:nvPr>
            <p:ph idx="1" type="body"/>
          </p:nvPr>
        </p:nvSpPr>
        <p:spPr>
          <a:xfrm>
            <a:off x="2576950" y="1561700"/>
            <a:ext cx="5454300" cy="29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 Light"/>
              <a:buChar char="●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How does this organization help?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 Light"/>
              <a:buChar char="●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Who do we help?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 Light"/>
              <a:buChar char="●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What vital services do we offer?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 Light"/>
              <a:buChar char="●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What is our organization's track record?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 Light"/>
              <a:buChar char="●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What are our plans for the future?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 Light"/>
              <a:buChar char="●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How do we use our money?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 Light"/>
              <a:buChar char="●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Why do we deserve support?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</p:txBody>
      </p:sp>
      <p:pic>
        <p:nvPicPr>
          <p:cNvPr id="404" name="Google Shape;404;p70"/>
          <p:cNvPicPr preferRelativeResize="0"/>
          <p:nvPr/>
        </p:nvPicPr>
        <p:blipFill rotWithShape="1">
          <a:blip r:embed="rId3">
            <a:alphaModFix/>
          </a:blip>
          <a:srcRect b="0" l="0" r="71818" t="0"/>
          <a:stretch/>
        </p:blipFill>
        <p:spPr>
          <a:xfrm>
            <a:off x="0" y="285750"/>
            <a:ext cx="257694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71"/>
          <p:cNvPicPr preferRelativeResize="0"/>
          <p:nvPr/>
        </p:nvPicPr>
        <p:blipFill rotWithShape="1">
          <a:blip r:embed="rId3">
            <a:alphaModFix/>
          </a:blip>
          <a:srcRect b="0" l="0" r="48749" t="0"/>
          <a:stretch/>
        </p:blipFill>
        <p:spPr>
          <a:xfrm>
            <a:off x="-838200" y="285750"/>
            <a:ext cx="46863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1"/>
          <p:cNvSpPr txBox="1"/>
          <p:nvPr>
            <p:ph type="title"/>
          </p:nvPr>
        </p:nvSpPr>
        <p:spPr>
          <a:xfrm>
            <a:off x="3475625" y="445025"/>
            <a:ext cx="535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Great Case Statement:</a:t>
            </a:r>
            <a:endParaRPr/>
          </a:p>
        </p:txBody>
      </p:sp>
      <p:sp>
        <p:nvSpPr>
          <p:cNvPr id="411" name="Google Shape;411;p71"/>
          <p:cNvSpPr txBox="1"/>
          <p:nvPr>
            <p:ph idx="1" type="body"/>
          </p:nvPr>
        </p:nvSpPr>
        <p:spPr>
          <a:xfrm>
            <a:off x="3997700" y="1152475"/>
            <a:ext cx="403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 Light"/>
              <a:buAutoNum type="arabicPeriod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Defines the Need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 Light"/>
              <a:buAutoNum type="arabicPeriod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Outlines the Work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 Light"/>
              <a:buAutoNum type="arabicPeriod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Clarifies the Vision 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 Light"/>
              <a:buAutoNum type="arabicPeriod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Measures Success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 Light"/>
              <a:buAutoNum type="arabicPeriod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Examines Finances (high level)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 Light"/>
              <a:buAutoNum type="arabicPeriod"/>
            </a:pPr>
            <a:r>
              <a:rPr lang="en">
                <a:latin typeface="Outfit Light"/>
                <a:ea typeface="Outfit Light"/>
                <a:cs typeface="Outfit Light"/>
                <a:sym typeface="Outfit Light"/>
              </a:rPr>
              <a:t>Builds Trust </a:t>
            </a:r>
            <a:endParaRPr>
              <a:latin typeface="Outfit Light"/>
              <a:ea typeface="Outfit Light"/>
              <a:cs typeface="Outfit Light"/>
              <a:sym typeface="Outfi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30" name="Google Shape;230;p45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Introductions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Types of Income for Nonprofits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Contributed Income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Earned Revenue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Income Mix - What’s right for your org?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SzPts val="1800"/>
              <a:buAutoNum type="arabicPeriod"/>
            </a:pPr>
            <a:r>
              <a:rPr lang="en"/>
              <a:t>How to get started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2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Need</a:t>
            </a:r>
            <a:endParaRPr/>
          </a:p>
        </p:txBody>
      </p:sp>
      <p:sp>
        <p:nvSpPr>
          <p:cNvPr id="417" name="Google Shape;417;p72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What problem are you trying to solve?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Why is this a problem?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What are the effects of this problem on our community?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3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Work</a:t>
            </a:r>
            <a:endParaRPr/>
          </a:p>
        </p:txBody>
      </p:sp>
      <p:sp>
        <p:nvSpPr>
          <p:cNvPr id="423" name="Google Shape;423;p73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What do you do to help solve the problem?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What specific programs or services?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Do you partner with other organizations to solve the problem?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4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Vision</a:t>
            </a:r>
            <a:endParaRPr/>
          </a:p>
        </p:txBody>
      </p:sp>
      <p:sp>
        <p:nvSpPr>
          <p:cNvPr id="429" name="Google Shape;429;p74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What do you see in the future?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Do you have “Big Hairy Audacious Goals”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Where are you going?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People react positively to big dreams and big ideas.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5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Success</a:t>
            </a:r>
            <a:endParaRPr/>
          </a:p>
        </p:txBody>
      </p:sp>
      <p:sp>
        <p:nvSpPr>
          <p:cNvPr id="435" name="Google Shape;435;p75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How do you know you are successful in solving this problem?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Does the measurement match the problem and the solutions?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6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Finances</a:t>
            </a:r>
            <a:endParaRPr/>
          </a:p>
        </p:txBody>
      </p:sp>
      <p:sp>
        <p:nvSpPr>
          <p:cNvPr id="441" name="Google Shape;441;p76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Keep it high level and easy to understand, but truthful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How much does it cost to do this work?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Don’t be shy - you are only undercutting the staff by underestimating the cost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Don’t fluff.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7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Trust</a:t>
            </a:r>
            <a:endParaRPr/>
          </a:p>
        </p:txBody>
      </p:sp>
      <p:sp>
        <p:nvSpPr>
          <p:cNvPr id="447" name="Google Shape;447;p77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How do I know that you can be trusted with my time, money, resources?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Have you (organization or staff) received ANY accolades, awards or recognition?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Do you have any strong testimonials or success stories you can add?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/>
              <a:t>Do you have any partners, etc that can help build trust? (the crowd you run with says alot about you)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Feedback</a:t>
            </a:r>
            <a:endParaRPr sz="5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0050"/>
            <a:ext cx="9937776" cy="5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9"/>
          <p:cNvSpPr/>
          <p:nvPr/>
        </p:nvSpPr>
        <p:spPr>
          <a:xfrm>
            <a:off x="2006100" y="1724100"/>
            <a:ext cx="5131800" cy="16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Prospect Research</a:t>
            </a:r>
            <a:endParaRPr sz="5000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0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 Prospect Research</a:t>
            </a:r>
            <a:endParaRPr/>
          </a:p>
        </p:txBody>
      </p:sp>
      <p:sp>
        <p:nvSpPr>
          <p:cNvPr id="464" name="Google Shape;464;p80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80"/>
          <p:cNvSpPr txBox="1"/>
          <p:nvPr>
            <p:ph idx="2" type="body"/>
          </p:nvPr>
        </p:nvSpPr>
        <p:spPr>
          <a:xfrm>
            <a:off x="3878825" y="721950"/>
            <a:ext cx="48612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Word of mouth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Online databases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Foundation Directory @ Candid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GrantStation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GrantScape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Google - Foundation Websites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990s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Similar Organizations - who is funding them?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Association of Nonprofits - PANO, GPNP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1200"/>
              </a:spcAft>
              <a:buSzPts val="1600"/>
              <a:buChar char="●"/>
            </a:pPr>
            <a:r>
              <a:rPr lang="en" sz="1600"/>
              <a:t>Association of Grantmakers - GWP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1"/>
          <p:cNvSpPr txBox="1"/>
          <p:nvPr>
            <p:ph type="title"/>
          </p:nvPr>
        </p:nvSpPr>
        <p:spPr>
          <a:xfrm>
            <a:off x="501400" y="1318650"/>
            <a:ext cx="2198400" cy="20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en"/>
              <a:t>Foundation Grants Research Tips</a:t>
            </a:r>
            <a:endParaRPr/>
          </a:p>
        </p:txBody>
      </p:sp>
      <p:sp>
        <p:nvSpPr>
          <p:cNvPr id="471" name="Google Shape;471;p81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Hard work - Not as easy as people think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Funding Type: Restricted vs. Operating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Long Process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Research to match your mission with priorities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Watch for Mission Creep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 Aware of Schedules and Timelines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Reporting Requirements</a:t>
            </a:r>
            <a:endParaRPr sz="1600"/>
          </a:p>
        </p:txBody>
      </p:sp>
      <p:sp>
        <p:nvSpPr>
          <p:cNvPr id="472" name="Google Shape;472;p81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en"/>
              <a:t>Contributed Income - </a:t>
            </a:r>
            <a:r>
              <a:rPr lang="en"/>
              <a:t>Who gives?</a:t>
            </a:r>
            <a:endParaRPr/>
          </a:p>
        </p:txBody>
      </p:sp>
      <p:sp>
        <p:nvSpPr>
          <p:cNvPr id="236" name="Google Shape;236;p46"/>
          <p:cNvSpPr txBox="1"/>
          <p:nvPr/>
        </p:nvSpPr>
        <p:spPr>
          <a:xfrm>
            <a:off x="2764654" y="3375323"/>
            <a:ext cx="16851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Individuals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4563640" y="1611656"/>
            <a:ext cx="1724100" cy="242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4920000" dist="123825">
              <a:srgbClr val="4A86E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Government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6360799" y="1611650"/>
            <a:ext cx="1724100" cy="242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4920000" dist="123825">
              <a:srgbClr val="4A86E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Individuals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46"/>
          <p:cNvSpPr/>
          <p:nvPr/>
        </p:nvSpPr>
        <p:spPr>
          <a:xfrm>
            <a:off x="2766482" y="1611650"/>
            <a:ext cx="1724100" cy="2424600"/>
          </a:xfrm>
          <a:prstGeom prst="roundRect">
            <a:avLst>
              <a:gd fmla="val 16667" name="adj"/>
            </a:avLst>
          </a:prstGeom>
          <a:solidFill>
            <a:srgbClr val="2998E3"/>
          </a:solidFill>
          <a:ln>
            <a:noFill/>
          </a:ln>
          <a:effectLst>
            <a:outerShdw blurRad="57150" rotWithShape="0" algn="bl" dir="4920000" dist="123825">
              <a:srgbClr val="4A86E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Corporations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46"/>
          <p:cNvSpPr/>
          <p:nvPr/>
        </p:nvSpPr>
        <p:spPr>
          <a:xfrm>
            <a:off x="972250" y="1611650"/>
            <a:ext cx="1721400" cy="2425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  <a:effectLst>
            <a:outerShdw blurRad="57150" rotWithShape="0" algn="bl" dir="4920000" dist="123825">
              <a:srgbClr val="4A86E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Foundations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0050"/>
            <a:ext cx="9937776" cy="5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82"/>
          <p:cNvSpPr/>
          <p:nvPr/>
        </p:nvSpPr>
        <p:spPr>
          <a:xfrm>
            <a:off x="2006100" y="1724100"/>
            <a:ext cx="5131800" cy="16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Grant Writing</a:t>
            </a:r>
            <a:endParaRPr sz="5000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3"/>
          <p:cNvSpPr txBox="1"/>
          <p:nvPr>
            <p:ph type="title"/>
          </p:nvPr>
        </p:nvSpPr>
        <p:spPr>
          <a:xfrm>
            <a:off x="501400" y="1318650"/>
            <a:ext cx="2198400" cy="26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Documents to collect before you write a grant proposal</a:t>
            </a:r>
            <a:endParaRPr/>
          </a:p>
        </p:txBody>
      </p:sp>
      <p:sp>
        <p:nvSpPr>
          <p:cNvPr id="484" name="Google Shape;484;p83"/>
          <p:cNvSpPr txBox="1"/>
          <p:nvPr>
            <p:ph idx="2" type="body"/>
          </p:nvPr>
        </p:nvSpPr>
        <p:spPr>
          <a:xfrm>
            <a:off x="3497825" y="4382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Letter of Determination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Budget (organizational and program)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Recent Audit and 990s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Board List (with attributions)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Demographics of Staff and Board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Past Proposals and Report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Leadership Team Bios/CVs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Letters of support from partners, collaborators, etc.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Check for others specific to foundation</a:t>
            </a:r>
            <a:endParaRPr/>
          </a:p>
        </p:txBody>
      </p:sp>
      <p:sp>
        <p:nvSpPr>
          <p:cNvPr id="485" name="Google Shape;485;p83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4"/>
          <p:cNvSpPr txBox="1"/>
          <p:nvPr>
            <p:ph type="title"/>
          </p:nvPr>
        </p:nvSpPr>
        <p:spPr>
          <a:xfrm>
            <a:off x="501400" y="1318650"/>
            <a:ext cx="2198400" cy="19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of a Typical Grant Proposal</a:t>
            </a:r>
            <a:endParaRPr/>
          </a:p>
        </p:txBody>
      </p:sp>
      <p:sp>
        <p:nvSpPr>
          <p:cNvPr id="491" name="Google Shape;491;p84"/>
          <p:cNvSpPr txBox="1"/>
          <p:nvPr>
            <p:ph idx="2" type="body"/>
          </p:nvPr>
        </p:nvSpPr>
        <p:spPr>
          <a:xfrm>
            <a:off x="3878825" y="362025"/>
            <a:ext cx="4861200" cy="4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/>
              <a:t>Summary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/>
              <a:t>Statement of Needs/Need Summary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/>
              <a:t>Project Description Including Time Period - How are you meeting those needs?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/>
              <a:t>Project Goals and Measures of Success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/>
              <a:t>Project Budget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/>
              <a:t>Organizational History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/>
              <a:t>Organizational Budget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Sustainability</a:t>
            </a:r>
            <a:r>
              <a:rPr lang="en"/>
              <a:t> Question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800"/>
              <a:buChar char="●"/>
            </a:pPr>
            <a:r>
              <a:rPr lang="en"/>
              <a:t>Anything else the funder wants to know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5"/>
          <p:cNvSpPr txBox="1"/>
          <p:nvPr>
            <p:ph idx="2" type="body"/>
          </p:nvPr>
        </p:nvSpPr>
        <p:spPr>
          <a:xfrm>
            <a:off x="3703775" y="590625"/>
            <a:ext cx="5036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Never send a grant proposal in cold – </a:t>
            </a:r>
            <a:br>
              <a:rPr lang="en" sz="1600"/>
            </a:br>
            <a:r>
              <a:rPr lang="en" sz="1600"/>
              <a:t>unless told to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Research foundations before you call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 ready to pitch when you call – how much, for what, how long, partners, etc. – practice it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Have a template – but ALWAYS customize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Check your tenses and “person” - consistent and coherent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Have someone not involved in the process proofread the ENTIRE grant – including the budget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Win or lose: Partner with the foundation – communicate wins, invite to events, etc.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97" name="Google Shape;497;p85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85"/>
          <p:cNvSpPr txBox="1"/>
          <p:nvPr>
            <p:ph type="title"/>
          </p:nvPr>
        </p:nvSpPr>
        <p:spPr>
          <a:xfrm>
            <a:off x="501400" y="1318650"/>
            <a:ext cx="2198400" cy="19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 Writing Tips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0050"/>
            <a:ext cx="9937776" cy="5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86"/>
          <p:cNvSpPr/>
          <p:nvPr/>
        </p:nvSpPr>
        <p:spPr>
          <a:xfrm>
            <a:off x="2006100" y="1724100"/>
            <a:ext cx="5131800" cy="16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Grant Budgeting</a:t>
            </a:r>
            <a:endParaRPr sz="5000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52400"/>
            <a:ext cx="44611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 Budgeting Dos and Don’ts</a:t>
            </a:r>
            <a:endParaRPr/>
          </a:p>
        </p:txBody>
      </p:sp>
      <p:sp>
        <p:nvSpPr>
          <p:cNvPr id="515" name="Google Shape;515;p8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DO:</a:t>
            </a:r>
            <a:endParaRPr b="1" sz="1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lang="en" sz="1600">
                <a:latin typeface="Outfit"/>
                <a:ea typeface="Outfit"/>
                <a:cs typeface="Outfit"/>
                <a:sym typeface="Outfit"/>
              </a:rPr>
              <a:t>Use a board approved budget for the organizational budget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lang="en" sz="1600">
                <a:latin typeface="Outfit"/>
                <a:ea typeface="Outfit"/>
                <a:cs typeface="Outfit"/>
                <a:sym typeface="Outfit"/>
              </a:rPr>
              <a:t>Attach a budget narrative that takes the reader line by line - explains and “shows your math”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lang="en" sz="1600">
                <a:latin typeface="Outfit"/>
                <a:ea typeface="Outfit"/>
                <a:cs typeface="Outfit"/>
                <a:sym typeface="Outfit"/>
              </a:rPr>
              <a:t>Show matching or other funders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lang="en" sz="1600">
                <a:latin typeface="Outfit"/>
                <a:ea typeface="Outfit"/>
                <a:cs typeface="Outfit"/>
                <a:sym typeface="Outfit"/>
              </a:rPr>
              <a:t>Take your time and get input from others to ensure you have everything necessary in the budget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16" name="Google Shape;516;p8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DON’T:</a:t>
            </a:r>
            <a:endParaRPr b="1" sz="1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lang="en" sz="1600">
                <a:latin typeface="Outfit"/>
                <a:ea typeface="Outfit"/>
                <a:cs typeface="Outfit"/>
                <a:sym typeface="Outfit"/>
              </a:rPr>
              <a:t>“Guesstimate” do the work and know your numbers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lang="en" sz="1600">
                <a:latin typeface="Outfit"/>
                <a:ea typeface="Outfit"/>
                <a:cs typeface="Outfit"/>
                <a:sym typeface="Outfit"/>
              </a:rPr>
              <a:t>Fluff or underestimate the costs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lang="en" sz="1600">
                <a:latin typeface="Outfit"/>
                <a:ea typeface="Outfit"/>
                <a:cs typeface="Outfit"/>
                <a:sym typeface="Outfit"/>
              </a:rPr>
              <a:t>Use a different organizational budget for different grants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lang="en" sz="1600">
                <a:latin typeface="Outfit"/>
                <a:ea typeface="Outfit"/>
                <a:cs typeface="Outfit"/>
                <a:sym typeface="Outfit"/>
              </a:rPr>
              <a:t>Ask for your entire organizational budget with one grant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lang="en" sz="1600">
                <a:latin typeface="Outfit"/>
                <a:ea typeface="Outfit"/>
                <a:cs typeface="Outfit"/>
                <a:sym typeface="Outfit"/>
              </a:rPr>
              <a:t>Forget to proofread the budget and check formulas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517" name="Google Shape;517;p88"/>
          <p:cNvCxnSpPr/>
          <p:nvPr/>
        </p:nvCxnSpPr>
        <p:spPr>
          <a:xfrm>
            <a:off x="4516525" y="1300400"/>
            <a:ext cx="0" cy="313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0050"/>
            <a:ext cx="9937776" cy="5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90"/>
          <p:cNvSpPr/>
          <p:nvPr/>
        </p:nvSpPr>
        <p:spPr>
          <a:xfrm>
            <a:off x="2006100" y="1724100"/>
            <a:ext cx="5131800" cy="16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Grant Reports</a:t>
            </a:r>
            <a:endParaRPr sz="5000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1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</a:t>
            </a:r>
            <a:endParaRPr/>
          </a:p>
        </p:txBody>
      </p:sp>
      <p:sp>
        <p:nvSpPr>
          <p:cNvPr id="534" name="Google Shape;534;p91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reporting builds relationships</a:t>
            </a:r>
            <a:endParaRPr/>
          </a:p>
        </p:txBody>
      </p:sp>
      <p:sp>
        <p:nvSpPr>
          <p:cNvPr id="535" name="Google Shape;535;p91"/>
          <p:cNvSpPr txBox="1"/>
          <p:nvPr>
            <p:ph idx="2" type="body"/>
          </p:nvPr>
        </p:nvSpPr>
        <p:spPr>
          <a:xfrm>
            <a:off x="3878825" y="819225"/>
            <a:ext cx="48612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Starts before you </a:t>
            </a:r>
            <a:r>
              <a:rPr lang="en"/>
              <a:t>submit</a:t>
            </a:r>
            <a:r>
              <a:rPr lang="en"/>
              <a:t> the proposal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you need to track from the start - Goals and Measurements?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is doing the “tracking” work?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you need to make changes to your </a:t>
            </a:r>
            <a:r>
              <a:rPr lang="en"/>
              <a:t>accounting</a:t>
            </a:r>
            <a:r>
              <a:rPr lang="en"/>
              <a:t> software or process?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just at the end of the grant: Send updates, invite to events, celebrations, etc. throughout the grant period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Photos and testimonials are great additions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7"/>
          <p:cNvSpPr txBox="1"/>
          <p:nvPr>
            <p:ph type="title"/>
          </p:nvPr>
        </p:nvSpPr>
        <p:spPr>
          <a:xfrm>
            <a:off x="75" y="1160250"/>
            <a:ext cx="914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Events?</a:t>
            </a:r>
            <a:endParaRPr/>
          </a:p>
        </p:txBody>
      </p:sp>
      <p:pic>
        <p:nvPicPr>
          <p:cNvPr descr="New Year Celebration (Provided by Getty Images)" id="246" name="Google Shape;24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5" y="2846084"/>
            <a:ext cx="2911462" cy="2285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 holding up sign for car wash (Provided by Getty Images)" id="247" name="Google Shape;24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311" y="2798189"/>
            <a:ext cx="2911462" cy="2333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le auctioneer pointing at one of people with auction paddles (Provided by Getty Images)" id="248" name="Google Shape;24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3396" y="2798175"/>
            <a:ext cx="3251855" cy="23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52400"/>
            <a:ext cx="622872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92"/>
          <p:cNvSpPr/>
          <p:nvPr/>
        </p:nvSpPr>
        <p:spPr>
          <a:xfrm>
            <a:off x="879950" y="2011300"/>
            <a:ext cx="6243300" cy="146700"/>
          </a:xfrm>
          <a:prstGeom prst="rect">
            <a:avLst/>
          </a:prstGeom>
          <a:solidFill>
            <a:srgbClr val="FFFF00">
              <a:alpha val="341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3"/>
          <p:cNvSpPr txBox="1"/>
          <p:nvPr>
            <p:ph type="title"/>
          </p:nvPr>
        </p:nvSpPr>
        <p:spPr>
          <a:xfrm>
            <a:off x="501400" y="1318650"/>
            <a:ext cx="2198400" cy="19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</a:t>
            </a:r>
            <a:r>
              <a:rPr lang="en"/>
              <a:t> Resources for Grant Writers</a:t>
            </a:r>
            <a:endParaRPr/>
          </a:p>
        </p:txBody>
      </p:sp>
      <p:sp>
        <p:nvSpPr>
          <p:cNvPr id="547" name="Google Shape;547;p93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93"/>
          <p:cNvSpPr txBox="1"/>
          <p:nvPr>
            <p:ph idx="2" type="body"/>
          </p:nvPr>
        </p:nvSpPr>
        <p:spPr>
          <a:xfrm>
            <a:off x="3053125" y="1352625"/>
            <a:ext cx="55938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Candid  - </a:t>
            </a:r>
            <a:r>
              <a:rPr lang="en" u="sng">
                <a:solidFill>
                  <a:schemeClr val="hlink"/>
                </a:solidFill>
                <a:hlinkClick r:id="rId3"/>
              </a:rPr>
              <a:t>Blog with Grant Proposal Samples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Grantmakers of Western PA - </a:t>
            </a:r>
            <a:r>
              <a:rPr lang="en" u="sng">
                <a:solidFill>
                  <a:schemeClr val="hlink"/>
                </a:solidFill>
                <a:hlinkClick r:id="rId4"/>
              </a:rPr>
              <a:t>Grantseeker Resources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Candid - </a:t>
            </a:r>
            <a:r>
              <a:rPr lang="en" u="sng">
                <a:solidFill>
                  <a:schemeClr val="hlink"/>
                </a:solidFill>
                <a:hlinkClick r:id="rId5"/>
              </a:rPr>
              <a:t>Foundation Directory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GrantStation - </a:t>
            </a:r>
            <a:r>
              <a:rPr lang="en" u="sng">
                <a:solidFill>
                  <a:schemeClr val="hlink"/>
                </a:solidFill>
                <a:hlinkClick r:id="rId6"/>
              </a:rPr>
              <a:t>Online Search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Candid - </a:t>
            </a:r>
            <a:r>
              <a:rPr lang="en" u="sng">
                <a:solidFill>
                  <a:schemeClr val="hlink"/>
                </a:solidFill>
                <a:hlinkClick r:id="rId7"/>
              </a:rPr>
              <a:t>Nonprofit Learning Center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4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Thoughts</a:t>
            </a:r>
            <a:endParaRPr/>
          </a:p>
        </p:txBody>
      </p:sp>
      <p:sp>
        <p:nvSpPr>
          <p:cNvPr id="554" name="Google Shape;554;p94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94"/>
          <p:cNvSpPr txBox="1"/>
          <p:nvPr>
            <p:ph idx="2" type="body"/>
          </p:nvPr>
        </p:nvSpPr>
        <p:spPr>
          <a:xfrm>
            <a:off x="3890275" y="649500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early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the best match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 directions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authentic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concise and clear - Write at a 6th or 7th grade reading level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a clear financial story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Proofread and then proofread again and then have someone else proofread - even the budget!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0050"/>
            <a:ext cx="9937776" cy="5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95"/>
          <p:cNvSpPr/>
          <p:nvPr/>
        </p:nvSpPr>
        <p:spPr>
          <a:xfrm>
            <a:off x="2006100" y="1724100"/>
            <a:ext cx="5131800" cy="16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Questions?</a:t>
            </a:r>
            <a:endParaRPr sz="5000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Part of a Strong Fundraising Strategy</a:t>
            </a:r>
            <a:endParaRPr/>
          </a:p>
        </p:txBody>
      </p:sp>
      <p:sp>
        <p:nvSpPr>
          <p:cNvPr id="254" name="Google Shape;254;p48"/>
          <p:cNvSpPr txBox="1"/>
          <p:nvPr>
            <p:ph idx="1" type="body"/>
          </p:nvPr>
        </p:nvSpPr>
        <p:spPr>
          <a:xfrm>
            <a:off x="2754575" y="1152475"/>
            <a:ext cx="607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"/>
              <a:buChar char="●"/>
            </a:pPr>
            <a:r>
              <a:rPr lang="en"/>
              <a:t>Clear Goals</a:t>
            </a:r>
            <a:endParaRPr/>
          </a:p>
          <a:p>
            <a:pPr indent="-342900" lvl="0" marL="457200" rtl="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"/>
              <a:buChar char="●"/>
            </a:pPr>
            <a:r>
              <a:rPr lang="en"/>
              <a:t>Target Audiences</a:t>
            </a:r>
            <a:endParaRPr/>
          </a:p>
          <a:p>
            <a:pPr indent="-342900" lvl="0" marL="457200" rtl="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"/>
              <a:buChar char="●"/>
            </a:pPr>
            <a:r>
              <a:rPr lang="en"/>
              <a:t>Compelling Story/Case Statement</a:t>
            </a:r>
            <a:endParaRPr/>
          </a:p>
          <a:p>
            <a:pPr indent="-342900" lvl="0" marL="457200" rtl="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"/>
              <a:buChar char="●"/>
            </a:pPr>
            <a:r>
              <a:rPr lang="en"/>
              <a:t>Donor Stewardship</a:t>
            </a:r>
            <a:endParaRPr/>
          </a:p>
          <a:p>
            <a:pPr indent="-342900" lvl="0" marL="457200" rtl="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"/>
              <a:buChar char="●"/>
            </a:pPr>
            <a:r>
              <a:rPr lang="en"/>
              <a:t>Strong Infrastructure</a:t>
            </a:r>
            <a:endParaRPr/>
          </a:p>
          <a:p>
            <a:pPr indent="-342900" lvl="0" marL="457200" rtl="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utfit"/>
              <a:buChar char="●"/>
            </a:pPr>
            <a:r>
              <a:rPr lang="en"/>
              <a:t>Culture of Philanthropy</a:t>
            </a:r>
            <a:endParaRPr/>
          </a:p>
        </p:txBody>
      </p:sp>
      <p:pic>
        <p:nvPicPr>
          <p:cNvPr id="255" name="Google Shape;255;p48"/>
          <p:cNvPicPr preferRelativeResize="0"/>
          <p:nvPr/>
        </p:nvPicPr>
        <p:blipFill rotWithShape="1">
          <a:blip r:embed="rId3">
            <a:alphaModFix amt="68000"/>
          </a:blip>
          <a:srcRect b="0" l="45466" r="16612" t="0"/>
          <a:stretch/>
        </p:blipFill>
        <p:spPr>
          <a:xfrm>
            <a:off x="0" y="1072575"/>
            <a:ext cx="2514324" cy="33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Earned Revenue</a:t>
            </a:r>
            <a:endParaRPr/>
          </a:p>
        </p:txBody>
      </p:sp>
      <p:sp>
        <p:nvSpPr>
          <p:cNvPr id="261" name="Google Shape;261;p49"/>
          <p:cNvSpPr txBox="1"/>
          <p:nvPr>
            <p:ph idx="1" type="body"/>
          </p:nvPr>
        </p:nvSpPr>
        <p:spPr>
          <a:xfrm>
            <a:off x="2869350" y="923875"/>
            <a:ext cx="6274800" cy="3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Money received for selling products, charging fees for services, or </a:t>
            </a:r>
            <a:r>
              <a:rPr lang="en" sz="1600"/>
              <a:t>engaging in other activities where the organization provides something in return.</a:t>
            </a:r>
            <a:endParaRPr sz="1600"/>
          </a:p>
          <a:p>
            <a:pPr indent="0" lvl="0" marL="0" rtl="0" algn="l">
              <a:lnSpc>
                <a:spcPct val="133333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600"/>
              <a:t>Examples of Earned Revenue:</a:t>
            </a:r>
            <a:endParaRPr sz="1600"/>
          </a:p>
          <a:p>
            <a:pPr indent="-330200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lang="en" sz="1600"/>
              <a:t>Ticket sales for events</a:t>
            </a:r>
            <a:endParaRPr sz="1600"/>
          </a:p>
          <a:p>
            <a:pPr indent="-330200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lang="en" sz="1600"/>
              <a:t>Membership fees</a:t>
            </a:r>
            <a:endParaRPr sz="1600"/>
          </a:p>
          <a:p>
            <a:pPr indent="-330200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lang="en" sz="1600"/>
              <a:t>Merchandise sales</a:t>
            </a:r>
            <a:endParaRPr sz="1600"/>
          </a:p>
          <a:p>
            <a:pPr indent="-330200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lang="en" sz="1600"/>
              <a:t>Fees for educational courses or workshops</a:t>
            </a:r>
            <a:endParaRPr sz="1600"/>
          </a:p>
          <a:p>
            <a:pPr indent="-330200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lang="en" sz="1600"/>
              <a:t>Consulting services</a:t>
            </a:r>
            <a:endParaRPr sz="1600"/>
          </a:p>
          <a:p>
            <a:pPr indent="-330200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●"/>
            </a:pPr>
            <a:r>
              <a:rPr lang="en" sz="1600"/>
              <a:t>Income from renting out space</a:t>
            </a:r>
            <a:endParaRPr sz="1600"/>
          </a:p>
          <a:p>
            <a:pPr indent="0" lvl="0" marL="0" rtl="0" algn="l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375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49"/>
          <p:cNvPicPr preferRelativeResize="0"/>
          <p:nvPr/>
        </p:nvPicPr>
        <p:blipFill rotWithShape="1">
          <a:blip r:embed="rId3">
            <a:alphaModFix amt="68000"/>
          </a:blip>
          <a:srcRect b="0" l="44282" r="16611" t="0"/>
          <a:stretch/>
        </p:blipFill>
        <p:spPr>
          <a:xfrm>
            <a:off x="-1" y="1026325"/>
            <a:ext cx="2869350" cy="36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Earned Revenue Considerations</a:t>
            </a:r>
            <a:endParaRPr/>
          </a:p>
        </p:txBody>
      </p:sp>
      <p:sp>
        <p:nvSpPr>
          <p:cNvPr id="268" name="Google Shape;268;p50"/>
          <p:cNvSpPr txBox="1"/>
          <p:nvPr/>
        </p:nvSpPr>
        <p:spPr>
          <a:xfrm>
            <a:off x="2869350" y="1076275"/>
            <a:ext cx="6028200" cy="24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Mission Alignment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: If not, may be unrelated business income (UBI), which can be taxed.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Diversification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: Can help orgs less reliant on traditional fundraising methods and enhancing financial stability.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30200" lvl="0" marL="4572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utfit"/>
              <a:buChar char="●"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Financial Resilience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: A sustainable earned revenue model can help organizations fund their programs and meet growing needs. 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33333"/>
              </a:lnSpc>
              <a:spcBef>
                <a:spcPts val="2100"/>
              </a:spcBef>
              <a:spcAft>
                <a:spcPts val="150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Important Note</a:t>
            </a:r>
            <a:r>
              <a:rPr lang="en"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: There are limitations on the amount of unrelated business income a nonprofit can receive without jeopardizing its tax-exempt status. </a:t>
            </a:r>
            <a:endParaRPr sz="16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69" name="Google Shape;269;p50"/>
          <p:cNvPicPr preferRelativeResize="0"/>
          <p:nvPr/>
        </p:nvPicPr>
        <p:blipFill rotWithShape="1">
          <a:blip r:embed="rId3">
            <a:alphaModFix amt="68000"/>
          </a:blip>
          <a:srcRect b="0" l="44282" r="16611" t="0"/>
          <a:stretch/>
        </p:blipFill>
        <p:spPr>
          <a:xfrm>
            <a:off x="-1" y="1102525"/>
            <a:ext cx="2869350" cy="36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0050"/>
            <a:ext cx="9937776" cy="5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1"/>
          <p:cNvSpPr/>
          <p:nvPr/>
        </p:nvSpPr>
        <p:spPr>
          <a:xfrm>
            <a:off x="2006100" y="1724100"/>
            <a:ext cx="5131800" cy="16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What’s the right mix?</a:t>
            </a:r>
            <a:endParaRPr sz="5000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C598A"/>
      </a:dk1>
      <a:lt1>
        <a:srgbClr val="FFFFFF"/>
      </a:lt1>
      <a:dk2>
        <a:srgbClr val="202959"/>
      </a:dk2>
      <a:lt2>
        <a:srgbClr val="EEEEEE"/>
      </a:lt2>
      <a:accent1>
        <a:srgbClr val="EE2A7B"/>
      </a:accent1>
      <a:accent2>
        <a:srgbClr val="231F20"/>
      </a:accent2>
      <a:accent3>
        <a:srgbClr val="6692A2"/>
      </a:accent3>
      <a:accent4>
        <a:srgbClr val="00727D"/>
      </a:accent4>
      <a:accent5>
        <a:srgbClr val="74CCD2"/>
      </a:accent5>
      <a:accent6>
        <a:srgbClr val="8DC63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C598A"/>
      </a:dk1>
      <a:lt1>
        <a:srgbClr val="FFFFFF"/>
      </a:lt1>
      <a:dk2>
        <a:srgbClr val="202959"/>
      </a:dk2>
      <a:lt2>
        <a:srgbClr val="EEEEEE"/>
      </a:lt2>
      <a:accent1>
        <a:srgbClr val="EE2A7B"/>
      </a:accent1>
      <a:accent2>
        <a:srgbClr val="231F20"/>
      </a:accent2>
      <a:accent3>
        <a:srgbClr val="6692A2"/>
      </a:accent3>
      <a:accent4>
        <a:srgbClr val="00727D"/>
      </a:accent4>
      <a:accent5>
        <a:srgbClr val="74CCD2"/>
      </a:accent5>
      <a:accent6>
        <a:srgbClr val="8DC63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