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5"/>
    <p:sldMasterId id="214748369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5143500" cx="9144000"/>
  <p:notesSz cx="6858000" cy="9144000"/>
  <p:embeddedFontLst>
    <p:embeddedFont>
      <p:font typeface="Black Ops One"/>
      <p:regular r:id="rId45"/>
    </p:embeddedFont>
    <p:embeddedFont>
      <p:font typeface="Raleway"/>
      <p:regular r:id="rId46"/>
      <p:bold r:id="rId47"/>
      <p:italic r:id="rId48"/>
      <p:boldItalic r:id="rId49"/>
    </p:embeddedFont>
    <p:embeddedFont>
      <p:font typeface="Caveat"/>
      <p:regular r:id="rId50"/>
      <p:bold r:id="rId51"/>
    </p:embeddedFont>
    <p:embeddedFont>
      <p:font typeface="Garamond"/>
      <p:regular r:id="rId52"/>
      <p:bold r:id="rId53"/>
      <p:italic r:id="rId54"/>
      <p:boldItalic r:id="rId55"/>
    </p:embeddedFont>
    <p:embeddedFont>
      <p:font typeface="Fjalla One"/>
      <p:regular r:id="rId56"/>
    </p:embeddedFont>
    <p:embeddedFont>
      <p:font typeface="Fira Sans Extra Condensed Medium"/>
      <p:regular r:id="rId57"/>
      <p:bold r:id="rId58"/>
      <p:italic r:id="rId59"/>
      <p:boldItalic r:id="rId60"/>
    </p:embeddedFont>
    <p:embeddedFont>
      <p:font typeface="Prata"/>
      <p:regular r:id="rId61"/>
    </p:embeddedFont>
    <p:embeddedFont>
      <p:font typeface="Roboto"/>
      <p:regular r:id="rId62"/>
      <p:bold r:id="rId63"/>
      <p:italic r:id="rId64"/>
      <p:boldItalic r:id="rId65"/>
    </p:embeddedFont>
    <p:embeddedFont>
      <p:font typeface="Montserrat"/>
      <p:regular r:id="rId66"/>
      <p:bold r:id="rId67"/>
      <p:italic r:id="rId68"/>
      <p:boldItalic r:id="rId69"/>
    </p:embeddedFont>
    <p:embeddedFont>
      <p:font typeface="Lato"/>
      <p:regular r:id="rId70"/>
      <p:bold r:id="rId71"/>
      <p:italic r:id="rId72"/>
      <p:boldItalic r:id="rId73"/>
    </p:embeddedFont>
    <p:embeddedFont>
      <p:font typeface="Outfit Light"/>
      <p:regular r:id="rId74"/>
      <p:bold r:id="rId75"/>
    </p:embeddedFont>
    <p:embeddedFont>
      <p:font typeface="Outfit"/>
      <p:regular r:id="rId76"/>
      <p:bold r:id="rId77"/>
    </p:embeddedFont>
    <p:embeddedFont>
      <p:font typeface="Outfit Medium"/>
      <p:regular r:id="rId78"/>
      <p:bold r:id="rId79"/>
    </p:embeddedFont>
    <p:embeddedFont>
      <p:font typeface="Outfit Thin"/>
      <p:regular r:id="rId80"/>
      <p:bold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47">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2DAC9E-1DEB-4C72-95BF-EC1DEBD8B349}">
  <a:tblStyle styleId="{EB2DAC9E-1DEB-4C72-95BF-EC1DEBD8B34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47" orient="horz"/>
        <p:guide pos="2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Raleway-regular.fntdata"/><Relationship Id="rId45" Type="http://schemas.openxmlformats.org/officeDocument/2006/relationships/font" Target="fonts/BlackOpsOne-regular.fntdata"/><Relationship Id="rId80" Type="http://schemas.openxmlformats.org/officeDocument/2006/relationships/font" Target="fonts/OutfitThin-regular.fntdata"/><Relationship Id="rId81" Type="http://schemas.openxmlformats.org/officeDocument/2006/relationships/font" Target="fonts/OutfitThin-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italic.fntdata"/><Relationship Id="rId47" Type="http://schemas.openxmlformats.org/officeDocument/2006/relationships/font" Target="fonts/Raleway-bold.fntdata"/><Relationship Id="rId49" Type="http://schemas.openxmlformats.org/officeDocument/2006/relationships/font" Target="fonts/Raleway-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Lato-boldItalic.fntdata"/><Relationship Id="rId72" Type="http://schemas.openxmlformats.org/officeDocument/2006/relationships/font" Target="fonts/Lato-italic.fntdata"/><Relationship Id="rId31" Type="http://schemas.openxmlformats.org/officeDocument/2006/relationships/slide" Target="slides/slide24.xml"/><Relationship Id="rId75" Type="http://schemas.openxmlformats.org/officeDocument/2006/relationships/font" Target="fonts/OutfitLight-bold.fntdata"/><Relationship Id="rId30" Type="http://schemas.openxmlformats.org/officeDocument/2006/relationships/slide" Target="slides/slide23.xml"/><Relationship Id="rId74" Type="http://schemas.openxmlformats.org/officeDocument/2006/relationships/font" Target="fonts/OutfitLight-regular.fntdata"/><Relationship Id="rId33" Type="http://schemas.openxmlformats.org/officeDocument/2006/relationships/slide" Target="slides/slide26.xml"/><Relationship Id="rId77" Type="http://schemas.openxmlformats.org/officeDocument/2006/relationships/font" Target="fonts/Outfit-bold.fntdata"/><Relationship Id="rId32" Type="http://schemas.openxmlformats.org/officeDocument/2006/relationships/slide" Target="slides/slide25.xml"/><Relationship Id="rId76" Type="http://schemas.openxmlformats.org/officeDocument/2006/relationships/font" Target="fonts/Outfit-regular.fntdata"/><Relationship Id="rId35" Type="http://schemas.openxmlformats.org/officeDocument/2006/relationships/slide" Target="slides/slide28.xml"/><Relationship Id="rId79" Type="http://schemas.openxmlformats.org/officeDocument/2006/relationships/font" Target="fonts/OutfitMedium-bold.fntdata"/><Relationship Id="rId34" Type="http://schemas.openxmlformats.org/officeDocument/2006/relationships/slide" Target="slides/slide27.xml"/><Relationship Id="rId78" Type="http://schemas.openxmlformats.org/officeDocument/2006/relationships/font" Target="fonts/OutfitMedium-regular.fntdata"/><Relationship Id="rId71" Type="http://schemas.openxmlformats.org/officeDocument/2006/relationships/font" Target="fonts/Lato-bold.fntdata"/><Relationship Id="rId70" Type="http://schemas.openxmlformats.org/officeDocument/2006/relationships/font" Target="fonts/Lato-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regular.fntdata"/><Relationship Id="rId61" Type="http://schemas.openxmlformats.org/officeDocument/2006/relationships/font" Target="fonts/Prata-regular.fntdata"/><Relationship Id="rId20" Type="http://schemas.openxmlformats.org/officeDocument/2006/relationships/slide" Target="slides/slide13.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5.xml"/><Relationship Id="rId66" Type="http://schemas.openxmlformats.org/officeDocument/2006/relationships/font" Target="fonts/Montserrat-regular.fntdata"/><Relationship Id="rId21" Type="http://schemas.openxmlformats.org/officeDocument/2006/relationships/slide" Target="slides/slide14.xml"/><Relationship Id="rId65" Type="http://schemas.openxmlformats.org/officeDocument/2006/relationships/font" Target="fonts/Roboto-boldItalic.fntdata"/><Relationship Id="rId24" Type="http://schemas.openxmlformats.org/officeDocument/2006/relationships/slide" Target="slides/slide17.xml"/><Relationship Id="rId68" Type="http://schemas.openxmlformats.org/officeDocument/2006/relationships/font" Target="fonts/Montserrat-italic.fntdata"/><Relationship Id="rId23" Type="http://schemas.openxmlformats.org/officeDocument/2006/relationships/slide" Target="slides/slide16.xml"/><Relationship Id="rId67" Type="http://schemas.openxmlformats.org/officeDocument/2006/relationships/font" Target="fonts/Montserrat-bold.fntdata"/><Relationship Id="rId60" Type="http://schemas.openxmlformats.org/officeDocument/2006/relationships/font" Target="fonts/FiraSansExtraCondensedMedium-bold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Montserrat-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Caveat-bold.fntdata"/><Relationship Id="rId50" Type="http://schemas.openxmlformats.org/officeDocument/2006/relationships/font" Target="fonts/Caveat-regular.fntdata"/><Relationship Id="rId53" Type="http://schemas.openxmlformats.org/officeDocument/2006/relationships/font" Target="fonts/Garamond-bold.fntdata"/><Relationship Id="rId52" Type="http://schemas.openxmlformats.org/officeDocument/2006/relationships/font" Target="fonts/Garamond-regular.fntdata"/><Relationship Id="rId11" Type="http://schemas.openxmlformats.org/officeDocument/2006/relationships/slide" Target="slides/slide4.xml"/><Relationship Id="rId55" Type="http://schemas.openxmlformats.org/officeDocument/2006/relationships/font" Target="fonts/Garamond-boldItalic.fntdata"/><Relationship Id="rId10" Type="http://schemas.openxmlformats.org/officeDocument/2006/relationships/slide" Target="slides/slide3.xml"/><Relationship Id="rId54" Type="http://schemas.openxmlformats.org/officeDocument/2006/relationships/font" Target="fonts/Garamond-italic.fntdata"/><Relationship Id="rId13" Type="http://schemas.openxmlformats.org/officeDocument/2006/relationships/slide" Target="slides/slide6.xml"/><Relationship Id="rId57" Type="http://schemas.openxmlformats.org/officeDocument/2006/relationships/font" Target="fonts/FiraSansExtraCondensedMedium-regular.fntdata"/><Relationship Id="rId12" Type="http://schemas.openxmlformats.org/officeDocument/2006/relationships/slide" Target="slides/slide5.xml"/><Relationship Id="rId56" Type="http://schemas.openxmlformats.org/officeDocument/2006/relationships/font" Target="fonts/FjallaOne-regular.fntdata"/><Relationship Id="rId15" Type="http://schemas.openxmlformats.org/officeDocument/2006/relationships/slide" Target="slides/slide8.xml"/><Relationship Id="rId59" Type="http://schemas.openxmlformats.org/officeDocument/2006/relationships/font" Target="fonts/FiraSansExtraCondensedMedium-italic.fntdata"/><Relationship Id="rId14" Type="http://schemas.openxmlformats.org/officeDocument/2006/relationships/slide" Target="slides/slide7.xml"/><Relationship Id="rId58" Type="http://schemas.openxmlformats.org/officeDocument/2006/relationships/font" Target="fonts/FiraSansExtraCondensedMedium-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22d66412d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22d66412d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7570b3abda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7570b3abda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230926b38a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230926b38a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7570b3abda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7570b3abda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20a685ca3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20a685ca3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20a685ca3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20a685ca3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23453e4a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23453e4a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230926b38a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230926b38a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4579d938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4579d938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4579d9387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4579d9387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7570b3abda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7570b3abda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4579d9387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4579d9387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4579d9387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4579d9387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4579d9387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4579d9387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4579d9387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4579d9387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7d33f88c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7d33f88c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7d33f88c3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7d33f88c3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7d33f88c3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7d33f88c3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7d33f88c3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7d33f88c3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7d33f88c3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7d33f88c3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7d33f88c3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7d33f88c3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7570b3abda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7570b3abd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8a6066d9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8a6066d9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8a6066d9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8a6066d9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of us have some version of this as our org chart, but how much time does your Board have to truly Manage the ED? Shared or diffused leadership - talk about Jim Collins definition.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8a6066d9d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8a6066d9d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8a6066d9d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38a6066d9d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8a6066d9d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8a6066d9d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8a6066d9d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38a6066d9d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8a6066d9dc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38a6066d9dc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230926b38a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3230926b38a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7570b3abd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7570b3abd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7570b3abda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7570b3abd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d33f88c3b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7d33f88c3b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c511948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ec511948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cd0084803a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cd0084803a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22d66412d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22d66412d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5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Outfit"/>
              <a:buNone/>
              <a:defRPr sz="2800">
                <a:latin typeface="Outfit"/>
                <a:ea typeface="Outfit"/>
                <a:cs typeface="Outfit"/>
                <a:sym typeface="Outfi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48" name="Shape 48"/>
        <p:cNvGrpSpPr/>
        <p:nvPr/>
      </p:nvGrpSpPr>
      <p:grpSpPr>
        <a:xfrm>
          <a:off x="0" y="0"/>
          <a:ext cx="0" cy="0"/>
          <a:chOff x="0" y="0"/>
          <a:chExt cx="0" cy="0"/>
        </a:xfrm>
      </p:grpSpPr>
      <p:sp>
        <p:nvSpPr>
          <p:cNvPr id="49" name="Google Shape;49;p14"/>
          <p:cNvSpPr/>
          <p:nvPr/>
        </p:nvSpPr>
        <p:spPr>
          <a:xfrm>
            <a:off x="0" y="0"/>
            <a:ext cx="400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4"/>
          <p:cNvSpPr/>
          <p:nvPr/>
        </p:nvSpPr>
        <p:spPr>
          <a:xfrm rot="-5400000">
            <a:off x="1138196" y="1027682"/>
            <a:ext cx="45900" cy="372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4"/>
          <p:cNvSpPr/>
          <p:nvPr/>
        </p:nvSpPr>
        <p:spPr>
          <a:xfrm rot="-5400000">
            <a:off x="766792" y="1026182"/>
            <a:ext cx="45900" cy="37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4"/>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53" name="Google Shape;53;p14"/>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utfit Light"/>
              <a:buNone/>
              <a:defRPr sz="1600">
                <a:solidFill>
                  <a:schemeClr val="lt2"/>
                </a:solidFill>
                <a:latin typeface="Outfit Light"/>
                <a:ea typeface="Outfit Light"/>
                <a:cs typeface="Outfit Light"/>
                <a:sym typeface="Outfit Ligh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54" name="Google Shape;54;p14"/>
          <p:cNvSpPr txBox="1"/>
          <p:nvPr>
            <p:ph idx="2" type="body"/>
          </p:nvPr>
        </p:nvSpPr>
        <p:spPr>
          <a:xfrm>
            <a:off x="43360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1"/>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55" name="Google Shape;55;p14"/>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a:ea typeface="Outfit"/>
                <a:cs typeface="Outfit"/>
                <a:sym typeface="Outfit"/>
              </a:rPr>
              <a:t>©2025 Nonprofit SideKick!     www.nonprofitsidekick.com     hello@nonprofitsidekick.com</a:t>
            </a:r>
            <a:endParaRPr sz="1000">
              <a:solidFill>
                <a:schemeClr val="lt1"/>
              </a:solidFill>
              <a:latin typeface="Outfit"/>
              <a:ea typeface="Outfit"/>
              <a:cs typeface="Outfit"/>
              <a:sym typeface="Outfi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_2">
    <p:spTree>
      <p:nvGrpSpPr>
        <p:cNvPr id="56" name="Shape 56"/>
        <p:cNvGrpSpPr/>
        <p:nvPr/>
      </p:nvGrpSpPr>
      <p:grpSpPr>
        <a:xfrm>
          <a:off x="0" y="0"/>
          <a:ext cx="0" cy="0"/>
          <a:chOff x="0" y="0"/>
          <a:chExt cx="0" cy="0"/>
        </a:xfrm>
      </p:grpSpPr>
      <p:sp>
        <p:nvSpPr>
          <p:cNvPr id="57" name="Google Shape;57;p15"/>
          <p:cNvSpPr/>
          <p:nvPr/>
        </p:nvSpPr>
        <p:spPr>
          <a:xfrm>
            <a:off x="0" y="0"/>
            <a:ext cx="3500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5"/>
          <p:cNvSpPr/>
          <p:nvPr/>
        </p:nvSpPr>
        <p:spPr>
          <a:xfrm rot="-5400000">
            <a:off x="1138212" y="1027739"/>
            <a:ext cx="45826" cy="372859"/>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5"/>
          <p:cNvSpPr/>
          <p:nvPr/>
        </p:nvSpPr>
        <p:spPr>
          <a:xfrm rot="-5400000">
            <a:off x="766885" y="1026163"/>
            <a:ext cx="45826" cy="37601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61" name="Google Shape;61;p15"/>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utfit"/>
              <a:buNone/>
              <a:defRPr sz="1600">
                <a:solidFill>
                  <a:schemeClr val="lt2"/>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2" name="Google Shape;62;p15"/>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63" name="Google Shape;63;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64" name="Google Shape;64;p15"/>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a:ea typeface="Outfit"/>
                <a:cs typeface="Outfit"/>
                <a:sym typeface="Outfit"/>
              </a:rPr>
              <a:t>©2025 Nonprofit SideKick!     www.nonprofitsidekick.com </a:t>
            </a:r>
            <a:endParaRPr sz="1000">
              <a:solidFill>
                <a:schemeClr val="lt1"/>
              </a:solidFill>
              <a:latin typeface="Outfit"/>
              <a:ea typeface="Outfit"/>
              <a:cs typeface="Outfit"/>
              <a:sym typeface="Outfi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p:cSld name="SECTION_TITLE_AND_DESCRIPTION_1_1_1">
    <p:spTree>
      <p:nvGrpSpPr>
        <p:cNvPr id="65" name="Shape 65"/>
        <p:cNvGrpSpPr/>
        <p:nvPr/>
      </p:nvGrpSpPr>
      <p:grpSpPr>
        <a:xfrm>
          <a:off x="0" y="0"/>
          <a:ext cx="0" cy="0"/>
          <a:chOff x="0" y="0"/>
          <a:chExt cx="0" cy="0"/>
        </a:xfrm>
      </p:grpSpPr>
      <p:sp>
        <p:nvSpPr>
          <p:cNvPr id="66" name="Google Shape;66;p16"/>
          <p:cNvSpPr/>
          <p:nvPr/>
        </p:nvSpPr>
        <p:spPr>
          <a:xfrm>
            <a:off x="0" y="0"/>
            <a:ext cx="3513000" cy="5143500"/>
          </a:xfrm>
          <a:prstGeom prst="rect">
            <a:avLst/>
          </a:prstGeom>
          <a:solidFill>
            <a:srgbClr val="E9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p:nvPr/>
        </p:nvSpPr>
        <p:spPr>
          <a:xfrm rot="-5400000">
            <a:off x="1138196" y="1027682"/>
            <a:ext cx="45900" cy="37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p:nvPr/>
        </p:nvSpPr>
        <p:spPr>
          <a:xfrm rot="-5400000">
            <a:off x="766792" y="1026182"/>
            <a:ext cx="45900" cy="37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C3678"/>
              </a:buClr>
              <a:buSzPts val="2600"/>
              <a:buNone/>
              <a:defRPr sz="2600">
                <a:solidFill>
                  <a:srgbClr val="1C3678"/>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70" name="Google Shape;70;p16"/>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C3678"/>
              </a:buClr>
              <a:buSzPts val="1600"/>
              <a:buFont typeface="Outfit"/>
              <a:buNone/>
              <a:defRPr sz="1600">
                <a:solidFill>
                  <a:srgbClr val="1C3678"/>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71" name="Google Shape;71;p16"/>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72" name="Google Shape;72;p1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73" name="Google Shape;73;p16"/>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a:ea typeface="Outfit"/>
                <a:cs typeface="Outfit"/>
                <a:sym typeface="Outfit"/>
              </a:rPr>
              <a:t>©2025 Nonprofit SideKick!     www.nonprofitsidekick.com     hello@nonprofitsidekick.com</a:t>
            </a:r>
            <a:endParaRPr sz="1000">
              <a:solidFill>
                <a:schemeClr val="lt1"/>
              </a:solidFill>
              <a:latin typeface="Outfit"/>
              <a:ea typeface="Outfit"/>
              <a:cs typeface="Outfit"/>
              <a:sym typeface="Outfi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1">
  <p:cSld name="SECTION_TITLE_AND_DESCRIPTION_1_1_1_1">
    <p:spTree>
      <p:nvGrpSpPr>
        <p:cNvPr id="74" name="Shape 74"/>
        <p:cNvGrpSpPr/>
        <p:nvPr/>
      </p:nvGrpSpPr>
      <p:grpSpPr>
        <a:xfrm>
          <a:off x="0" y="0"/>
          <a:ext cx="0" cy="0"/>
          <a:chOff x="0" y="0"/>
          <a:chExt cx="0" cy="0"/>
        </a:xfrm>
      </p:grpSpPr>
      <p:sp>
        <p:nvSpPr>
          <p:cNvPr id="75" name="Google Shape;75;p17"/>
          <p:cNvSpPr/>
          <p:nvPr/>
        </p:nvSpPr>
        <p:spPr>
          <a:xfrm>
            <a:off x="0" y="0"/>
            <a:ext cx="3513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p:nvPr/>
        </p:nvSpPr>
        <p:spPr>
          <a:xfrm rot="-5400000">
            <a:off x="1138196" y="1027682"/>
            <a:ext cx="45900" cy="372900"/>
          </a:xfrm>
          <a:prstGeom prst="rect">
            <a:avLst/>
          </a:prstGeom>
          <a:solidFill>
            <a:srgbClr val="E9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rot="-5400000">
            <a:off x="766792" y="1026182"/>
            <a:ext cx="45900" cy="37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600"/>
              <a:buNone/>
              <a:defRPr sz="2600">
                <a:solidFill>
                  <a:schemeClr val="lt1"/>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9" name="Google Shape;79;p17"/>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Font typeface="Outfit"/>
              <a:buNone/>
              <a:defRPr sz="1600">
                <a:solidFill>
                  <a:schemeClr val="lt1"/>
                </a:solidFill>
                <a:latin typeface="Outfit"/>
                <a:ea typeface="Outfit"/>
                <a:cs typeface="Outfit"/>
                <a:sym typeface="Outfit"/>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80" name="Google Shape;80;p17"/>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Outfit"/>
              <a:buChar char="●"/>
              <a:defRPr>
                <a:latin typeface="Outfit"/>
                <a:ea typeface="Outfit"/>
                <a:cs typeface="Outfit"/>
                <a:sym typeface="Outfit"/>
              </a:defRPr>
            </a:lvl1pPr>
            <a:lvl2pPr indent="-317500" lvl="1" marL="914400">
              <a:spcBef>
                <a:spcPts val="0"/>
              </a:spcBef>
              <a:spcAft>
                <a:spcPts val="0"/>
              </a:spcAft>
              <a:buSzPts val="1400"/>
              <a:buFont typeface="Outfit"/>
              <a:buChar char="○"/>
              <a:defRPr>
                <a:latin typeface="Outfit"/>
                <a:ea typeface="Outfit"/>
                <a:cs typeface="Outfit"/>
                <a:sym typeface="Outfit"/>
              </a:defRPr>
            </a:lvl2pPr>
            <a:lvl3pPr indent="-317500" lvl="2" marL="1371600">
              <a:spcBef>
                <a:spcPts val="0"/>
              </a:spcBef>
              <a:spcAft>
                <a:spcPts val="0"/>
              </a:spcAft>
              <a:buSzPts val="1400"/>
              <a:buFont typeface="Outfit"/>
              <a:buChar char="■"/>
              <a:defRPr>
                <a:latin typeface="Outfit"/>
                <a:ea typeface="Outfit"/>
                <a:cs typeface="Outfit"/>
                <a:sym typeface="Outfit"/>
              </a:defRPr>
            </a:lvl3pPr>
            <a:lvl4pPr indent="-317500" lvl="3" marL="1828800">
              <a:spcBef>
                <a:spcPts val="0"/>
              </a:spcBef>
              <a:spcAft>
                <a:spcPts val="0"/>
              </a:spcAft>
              <a:buSzPts val="1400"/>
              <a:buFont typeface="Outfit"/>
              <a:buChar char="●"/>
              <a:defRPr>
                <a:latin typeface="Outfit"/>
                <a:ea typeface="Outfit"/>
                <a:cs typeface="Outfit"/>
                <a:sym typeface="Outfit"/>
              </a:defRPr>
            </a:lvl4pPr>
            <a:lvl5pPr indent="-317500" lvl="4" marL="2286000">
              <a:spcBef>
                <a:spcPts val="0"/>
              </a:spcBef>
              <a:spcAft>
                <a:spcPts val="0"/>
              </a:spcAft>
              <a:buSzPts val="1400"/>
              <a:buFont typeface="Outfit"/>
              <a:buChar char="○"/>
              <a:defRPr>
                <a:latin typeface="Outfit"/>
                <a:ea typeface="Outfit"/>
                <a:cs typeface="Outfit"/>
                <a:sym typeface="Outfit"/>
              </a:defRPr>
            </a:lvl5pPr>
            <a:lvl6pPr indent="-317500" lvl="5" marL="2743200">
              <a:spcBef>
                <a:spcPts val="0"/>
              </a:spcBef>
              <a:spcAft>
                <a:spcPts val="0"/>
              </a:spcAft>
              <a:buSzPts val="1400"/>
              <a:buFont typeface="Outfit"/>
              <a:buChar char="■"/>
              <a:defRPr>
                <a:latin typeface="Outfit"/>
                <a:ea typeface="Outfit"/>
                <a:cs typeface="Outfit"/>
                <a:sym typeface="Outfit"/>
              </a:defRPr>
            </a:lvl6pPr>
            <a:lvl7pPr indent="-317500" lvl="6" marL="3200400">
              <a:spcBef>
                <a:spcPts val="0"/>
              </a:spcBef>
              <a:spcAft>
                <a:spcPts val="0"/>
              </a:spcAft>
              <a:buSzPts val="1400"/>
              <a:buFont typeface="Outfit"/>
              <a:buChar char="●"/>
              <a:defRPr>
                <a:latin typeface="Outfit"/>
                <a:ea typeface="Outfit"/>
                <a:cs typeface="Outfit"/>
                <a:sym typeface="Outfit"/>
              </a:defRPr>
            </a:lvl7pPr>
            <a:lvl8pPr indent="-317500" lvl="7" marL="3657600">
              <a:spcBef>
                <a:spcPts val="0"/>
              </a:spcBef>
              <a:spcAft>
                <a:spcPts val="0"/>
              </a:spcAft>
              <a:buSzPts val="1400"/>
              <a:buFont typeface="Outfit"/>
              <a:buChar char="○"/>
              <a:defRPr>
                <a:latin typeface="Outfit"/>
                <a:ea typeface="Outfit"/>
                <a:cs typeface="Outfit"/>
                <a:sym typeface="Outfit"/>
              </a:defRPr>
            </a:lvl8pPr>
            <a:lvl9pPr indent="-317500" lvl="8" marL="4114800">
              <a:spcBef>
                <a:spcPts val="0"/>
              </a:spcBef>
              <a:spcAft>
                <a:spcPts val="0"/>
              </a:spcAft>
              <a:buSzPts val="1400"/>
              <a:buFont typeface="Outfit"/>
              <a:buChar char="■"/>
              <a:defRPr>
                <a:latin typeface="Outfit"/>
                <a:ea typeface="Outfit"/>
                <a:cs typeface="Outfit"/>
                <a:sym typeface="Outfit"/>
              </a:defRPr>
            </a:lvl9pPr>
          </a:lstStyle>
          <a:p/>
        </p:txBody>
      </p:sp>
      <p:sp>
        <p:nvSpPr>
          <p:cNvPr id="81" name="Google Shape;81;p1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82" name="Google Shape;82;p17"/>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a:ea typeface="Outfit"/>
                <a:cs typeface="Outfit"/>
                <a:sym typeface="Outfit"/>
              </a:rPr>
              <a:t>©2025 Nonprofit SideKick!     www.nonprofitsidekick.com     hello@nonprofitsidekick.com</a:t>
            </a:r>
            <a:endParaRPr sz="1000">
              <a:solidFill>
                <a:schemeClr val="lt1"/>
              </a:solidFill>
              <a:latin typeface="Outfit"/>
              <a:ea typeface="Outfit"/>
              <a:cs typeface="Outfit"/>
              <a:sym typeface="Outfi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2 1">
  <p:cSld name="SECTION_TITLE_AND_DESCRIPTION_1_1_2_1">
    <p:spTree>
      <p:nvGrpSpPr>
        <p:cNvPr id="83" name="Shape 83"/>
        <p:cNvGrpSpPr/>
        <p:nvPr/>
      </p:nvGrpSpPr>
      <p:grpSpPr>
        <a:xfrm>
          <a:off x="0" y="0"/>
          <a:ext cx="0" cy="0"/>
          <a:chOff x="0" y="0"/>
          <a:chExt cx="0" cy="0"/>
        </a:xfrm>
      </p:grpSpPr>
      <p:sp>
        <p:nvSpPr>
          <p:cNvPr id="84" name="Google Shape;84;p18"/>
          <p:cNvSpPr/>
          <p:nvPr/>
        </p:nvSpPr>
        <p:spPr>
          <a:xfrm>
            <a:off x="0" y="0"/>
            <a:ext cx="352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rot="-5400000">
            <a:off x="1138196" y="1027682"/>
            <a:ext cx="45900" cy="37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rot="-5400000">
            <a:off x="766792" y="1026182"/>
            <a:ext cx="45900" cy="37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8" name="Google Shape;88;p18"/>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Outfit"/>
              <a:buNone/>
              <a:defRPr sz="1600">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89" name="Google Shape;89;p18"/>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90" name="Google Shape;90;p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91" name="Google Shape;91;p18"/>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a:ea typeface="Outfit"/>
                <a:cs typeface="Outfit"/>
                <a:sym typeface="Outfit"/>
              </a:rPr>
              <a:t>©2025 Nonprofit SideKick!     www.nonprofitsidekick.com     hello@nonprofitsidekick.com</a:t>
            </a:r>
            <a:endParaRPr sz="1000">
              <a:solidFill>
                <a:schemeClr val="lt1"/>
              </a:solidFill>
              <a:latin typeface="Outfit"/>
              <a:ea typeface="Outfit"/>
              <a:cs typeface="Outfit"/>
              <a:sym typeface="Outfi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2">
  <p:cSld name="SECTION_TITLE_AND_DESCRIPTION_1_1_2">
    <p:spTree>
      <p:nvGrpSpPr>
        <p:cNvPr id="92" name="Shape 92"/>
        <p:cNvGrpSpPr/>
        <p:nvPr/>
      </p:nvGrpSpPr>
      <p:grpSpPr>
        <a:xfrm>
          <a:off x="0" y="0"/>
          <a:ext cx="0" cy="0"/>
          <a:chOff x="0" y="0"/>
          <a:chExt cx="0" cy="0"/>
        </a:xfrm>
      </p:grpSpPr>
      <p:sp>
        <p:nvSpPr>
          <p:cNvPr id="93" name="Google Shape;93;p19"/>
          <p:cNvSpPr/>
          <p:nvPr/>
        </p:nvSpPr>
        <p:spPr>
          <a:xfrm>
            <a:off x="0" y="0"/>
            <a:ext cx="3513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9"/>
          <p:cNvSpPr/>
          <p:nvPr/>
        </p:nvSpPr>
        <p:spPr>
          <a:xfrm rot="-5400000">
            <a:off x="1138196" y="1027682"/>
            <a:ext cx="45900" cy="37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9"/>
          <p:cNvSpPr/>
          <p:nvPr/>
        </p:nvSpPr>
        <p:spPr>
          <a:xfrm rot="-5400000">
            <a:off x="766792" y="1026182"/>
            <a:ext cx="45900" cy="37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7" name="Google Shape;97;p19"/>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utfit"/>
              <a:buNone/>
              <a:defRPr sz="1600">
                <a:solidFill>
                  <a:schemeClr val="lt2"/>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98" name="Google Shape;98;p19"/>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99" name="Google Shape;99;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19"/>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a:ea typeface="Outfit"/>
                <a:cs typeface="Outfit"/>
                <a:sym typeface="Outfit"/>
              </a:rPr>
              <a:t>©2025 Nonprofit SideKick!     www.nonprofitsidekick.com     hello@nonprofitsidekick.com</a:t>
            </a:r>
            <a:endParaRPr sz="1000">
              <a:solidFill>
                <a:schemeClr val="lt1"/>
              </a:solidFill>
              <a:latin typeface="Outfit"/>
              <a:ea typeface="Outfit"/>
              <a:cs typeface="Outfit"/>
              <a:sym typeface="Outfi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20"/>
          <p:cNvSpPr txBox="1"/>
          <p:nvPr>
            <p:ph type="title"/>
          </p:nvPr>
        </p:nvSpPr>
        <p:spPr>
          <a:xfrm>
            <a:off x="484583" y="339539"/>
            <a:ext cx="7053600" cy="1050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3" name="Google Shape;103;p20"/>
          <p:cNvSpPr txBox="1"/>
          <p:nvPr>
            <p:ph idx="1" type="body"/>
          </p:nvPr>
        </p:nvSpPr>
        <p:spPr>
          <a:xfrm>
            <a:off x="827484" y="1539689"/>
            <a:ext cx="6710100" cy="31467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104" name="Google Shape;104;p20"/>
          <p:cNvSpPr txBox="1"/>
          <p:nvPr>
            <p:ph idx="10" type="dt"/>
          </p:nvPr>
        </p:nvSpPr>
        <p:spPr>
          <a:xfrm rot="5400000">
            <a:off x="7616654" y="1343101"/>
            <a:ext cx="743100" cy="228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05" name="Google Shape;105;p20"/>
          <p:cNvSpPr txBox="1"/>
          <p:nvPr>
            <p:ph idx="11" type="ftr"/>
          </p:nvPr>
        </p:nvSpPr>
        <p:spPr>
          <a:xfrm rot="5400000">
            <a:off x="6713603" y="2419050"/>
            <a:ext cx="2895000" cy="2286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06" name="Google Shape;106;p20"/>
          <p:cNvSpPr txBox="1"/>
          <p:nvPr>
            <p:ph idx="12" type="sldNum"/>
          </p:nvPr>
        </p:nvSpPr>
        <p:spPr>
          <a:xfrm>
            <a:off x="7764405" y="221797"/>
            <a:ext cx="628800" cy="575700"/>
          </a:xfrm>
          <a:prstGeom prst="rect">
            <a:avLst/>
          </a:prstGeom>
          <a:noFill/>
          <a:ln>
            <a:noFill/>
          </a:ln>
        </p:spPr>
        <p:txBody>
          <a:bodyPr anchorCtr="0" anchor="b" bIns="34275" lIns="68575" spcFirstLastPara="1" rIns="68575" wrap="square" tIns="34275">
            <a:noAutofit/>
          </a:bodyPr>
          <a:lstStyle>
            <a:lvl1pPr indent="0" lvl="0" marL="0" rtl="0" algn="ctr">
              <a:spcBef>
                <a:spcPts val="0"/>
              </a:spcBef>
              <a:buNone/>
              <a:defRPr sz="1100"/>
            </a:lvl1pPr>
            <a:lvl2pPr indent="0" lvl="1" marL="0" rtl="0" algn="ctr">
              <a:spcBef>
                <a:spcPts val="0"/>
              </a:spcBef>
              <a:buNone/>
              <a:defRPr sz="1100"/>
            </a:lvl2pPr>
            <a:lvl3pPr indent="0" lvl="2" marL="0" rtl="0" algn="ctr">
              <a:spcBef>
                <a:spcPts val="0"/>
              </a:spcBef>
              <a:buNone/>
              <a:defRPr sz="1100"/>
            </a:lvl3pPr>
            <a:lvl4pPr indent="0" lvl="3" marL="0" rtl="0" algn="ctr">
              <a:spcBef>
                <a:spcPts val="0"/>
              </a:spcBef>
              <a:buNone/>
              <a:defRPr sz="1100"/>
            </a:lvl4pPr>
            <a:lvl5pPr indent="0" lvl="4" marL="0" rtl="0" algn="ctr">
              <a:spcBef>
                <a:spcPts val="0"/>
              </a:spcBef>
              <a:buNone/>
              <a:defRPr sz="1100"/>
            </a:lvl5pPr>
            <a:lvl6pPr indent="0" lvl="5" marL="0" rtl="0" algn="ctr">
              <a:spcBef>
                <a:spcPts val="0"/>
              </a:spcBef>
              <a:buNone/>
              <a:defRPr sz="1100"/>
            </a:lvl6pPr>
            <a:lvl7pPr indent="0" lvl="6" marL="0" rtl="0" algn="ctr">
              <a:spcBef>
                <a:spcPts val="0"/>
              </a:spcBef>
              <a:buNone/>
              <a:defRPr sz="1100"/>
            </a:lvl7pPr>
            <a:lvl8pPr indent="0" lvl="7" marL="0" rtl="0" algn="ctr">
              <a:spcBef>
                <a:spcPts val="0"/>
              </a:spcBef>
              <a:buNone/>
              <a:defRPr sz="1100"/>
            </a:lvl8pPr>
            <a:lvl9pPr indent="0" lvl="8" marL="0" rtl="0" algn="ctr">
              <a:spcBef>
                <a:spcPts val="0"/>
              </a:spcBef>
              <a:buNone/>
              <a:defRPr sz="11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4" name="Shape 114"/>
        <p:cNvGrpSpPr/>
        <p:nvPr/>
      </p:nvGrpSpPr>
      <p:grpSpPr>
        <a:xfrm>
          <a:off x="0" y="0"/>
          <a:ext cx="0" cy="0"/>
          <a:chOff x="0" y="0"/>
          <a:chExt cx="0" cy="0"/>
        </a:xfrm>
      </p:grpSpPr>
      <p:sp>
        <p:nvSpPr>
          <p:cNvPr id="115" name="Google Shape;115;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500"/>
              <a:buFont typeface="Prata"/>
              <a:buNone/>
              <a:defRPr b="1" sz="4500">
                <a:latin typeface="Prata"/>
                <a:ea typeface="Prata"/>
                <a:cs typeface="Prata"/>
                <a:sym typeface="Prat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6" name="Google Shape;116;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Font typeface="Outfit"/>
              <a:buNone/>
              <a:defRPr sz="2800">
                <a:latin typeface="Outfit"/>
                <a:ea typeface="Outfit"/>
                <a:cs typeface="Outfit"/>
                <a:sym typeface="Outfit"/>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21" name="Google Shape;121;p24"/>
          <p:cNvPicPr preferRelativeResize="0"/>
          <p:nvPr/>
        </p:nvPicPr>
        <p:blipFill>
          <a:blip r:embed="rId2">
            <a:alphaModFix/>
          </a:blip>
          <a:stretch>
            <a:fillRect/>
          </a:stretch>
        </p:blipFill>
        <p:spPr>
          <a:xfrm>
            <a:off x="7463575" y="-885275"/>
            <a:ext cx="1745125" cy="17451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2" name="Shape 122"/>
        <p:cNvGrpSpPr/>
        <p:nvPr/>
      </p:nvGrpSpPr>
      <p:grpSpPr>
        <a:xfrm>
          <a:off x="0" y="0"/>
          <a:ext cx="0" cy="0"/>
          <a:chOff x="0" y="0"/>
          <a:chExt cx="0" cy="0"/>
        </a:xfrm>
      </p:grpSpPr>
      <p:sp>
        <p:nvSpPr>
          <p:cNvPr id="123" name="Google Shape;12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4" name="Google Shape;124;p25"/>
          <p:cNvSpPr txBox="1"/>
          <p:nvPr>
            <p:ph idx="1" type="body"/>
          </p:nvPr>
        </p:nvSpPr>
        <p:spPr>
          <a:xfrm>
            <a:off x="311700" y="1152475"/>
            <a:ext cx="77193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1"/>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5" name="Shape 125"/>
        <p:cNvGrpSpPr/>
        <p:nvPr/>
      </p:nvGrpSpPr>
      <p:grpSpPr>
        <a:xfrm>
          <a:off x="0" y="0"/>
          <a:ext cx="0" cy="0"/>
          <a:chOff x="0" y="0"/>
          <a:chExt cx="0" cy="0"/>
        </a:xfrm>
      </p:grpSpPr>
      <p:sp>
        <p:nvSpPr>
          <p:cNvPr id="126" name="Google Shape;12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7" name="Google Shape;127;p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8" name="Google Shape;128;p2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1" name="Shape 131"/>
        <p:cNvGrpSpPr/>
        <p:nvPr/>
      </p:nvGrpSpPr>
      <p:grpSpPr>
        <a:xfrm>
          <a:off x="0" y="0"/>
          <a:ext cx="0" cy="0"/>
          <a:chOff x="0" y="0"/>
          <a:chExt cx="0" cy="0"/>
        </a:xfrm>
      </p:grpSpPr>
      <p:sp>
        <p:nvSpPr>
          <p:cNvPr id="132" name="Google Shape;132;p2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3" name="Google Shape;133;p2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1"/>
              </a:buClr>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4" name="Shape 134"/>
        <p:cNvGrpSpPr/>
        <p:nvPr/>
      </p:nvGrpSpPr>
      <p:grpSpPr>
        <a:xfrm>
          <a:off x="0" y="0"/>
          <a:ext cx="0" cy="0"/>
          <a:chOff x="0" y="0"/>
          <a:chExt cx="0" cy="0"/>
        </a:xfrm>
      </p:grpSpPr>
      <p:sp>
        <p:nvSpPr>
          <p:cNvPr id="135" name="Google Shape;135;p2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30"/>
          <p:cNvSpPr/>
          <p:nvPr/>
        </p:nvSpPr>
        <p:spPr>
          <a:xfrm>
            <a:off x="-762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9" name="Google Shape;139;p3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0" name="Google Shape;140;p3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1" name="Shape 141"/>
        <p:cNvGrpSpPr/>
        <p:nvPr/>
      </p:nvGrpSpPr>
      <p:grpSpPr>
        <a:xfrm>
          <a:off x="0" y="0"/>
          <a:ext cx="0" cy="0"/>
          <a:chOff x="0" y="0"/>
          <a:chExt cx="0" cy="0"/>
        </a:xfrm>
      </p:grpSpPr>
      <p:sp>
        <p:nvSpPr>
          <p:cNvPr id="142" name="Google Shape;142;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9" name="Google Shape;19;p4"/>
          <p:cNvPicPr preferRelativeResize="0"/>
          <p:nvPr/>
        </p:nvPicPr>
        <p:blipFill>
          <a:blip r:embed="rId2">
            <a:alphaModFix/>
          </a:blip>
          <a:stretch>
            <a:fillRect/>
          </a:stretch>
        </p:blipFill>
        <p:spPr>
          <a:xfrm>
            <a:off x="7463575" y="-885275"/>
            <a:ext cx="1745125" cy="1745125"/>
          </a:xfrm>
          <a:prstGeom prst="rect">
            <a:avLst/>
          </a:prstGeom>
          <a:noFill/>
          <a:ln>
            <a:noFill/>
          </a:ln>
        </p:spPr>
      </p:pic>
      <p:sp>
        <p:nvSpPr>
          <p:cNvPr id="20" name="Google Shape;20;p4"/>
          <p:cNvSpPr/>
          <p:nvPr/>
        </p:nvSpPr>
        <p:spPr>
          <a:xfrm>
            <a:off x="8458200" y="4572000"/>
            <a:ext cx="1044900" cy="104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id="21" name="Google Shape;21;p4"/>
          <p:cNvPicPr preferRelativeResize="0"/>
          <p:nvPr/>
        </p:nvPicPr>
        <p:blipFill>
          <a:blip r:embed="rId3">
            <a:alphaModFix/>
          </a:blip>
          <a:stretch>
            <a:fillRect/>
          </a:stretch>
        </p:blipFill>
        <p:spPr>
          <a:xfrm>
            <a:off x="8392898" y="4422125"/>
            <a:ext cx="643700" cy="643700"/>
          </a:xfrm>
          <a:prstGeom prst="rect">
            <a:avLst/>
          </a:prstGeom>
          <a:noFill/>
          <a:ln>
            <a:noFill/>
          </a:ln>
        </p:spPr>
      </p:pic>
      <p:sp>
        <p:nvSpPr>
          <p:cNvPr id="22" name="Google Shape;22;p4"/>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a:ea typeface="Outfit"/>
                <a:cs typeface="Outfit"/>
                <a:sym typeface="Outfit"/>
              </a:rPr>
              <a:t>©2025 Nonprofit SideKick!     www.nonprofitsidekick.com     hello@nonprofitsidekick.com</a:t>
            </a:r>
            <a:endParaRPr sz="1000">
              <a:solidFill>
                <a:schemeClr val="lt1"/>
              </a:solidFill>
              <a:latin typeface="Outfit"/>
              <a:ea typeface="Outfit"/>
              <a:cs typeface="Outfit"/>
              <a:sym typeface="Outfi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3" name="Shape 143"/>
        <p:cNvGrpSpPr/>
        <p:nvPr/>
      </p:nvGrpSpPr>
      <p:grpSpPr>
        <a:xfrm>
          <a:off x="0" y="0"/>
          <a:ext cx="0" cy="0"/>
          <a:chOff x="0" y="0"/>
          <a:chExt cx="0" cy="0"/>
        </a:xfrm>
      </p:grpSpPr>
      <p:sp>
        <p:nvSpPr>
          <p:cNvPr id="144" name="Google Shape;144;p3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5" name="Google Shape;145;p3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147" name="Shape 147"/>
        <p:cNvGrpSpPr/>
        <p:nvPr/>
      </p:nvGrpSpPr>
      <p:grpSpPr>
        <a:xfrm>
          <a:off x="0" y="0"/>
          <a:ext cx="0" cy="0"/>
          <a:chOff x="0" y="0"/>
          <a:chExt cx="0" cy="0"/>
        </a:xfrm>
      </p:grpSpPr>
      <p:sp>
        <p:nvSpPr>
          <p:cNvPr id="148" name="Google Shape;148;p34"/>
          <p:cNvSpPr/>
          <p:nvPr/>
        </p:nvSpPr>
        <p:spPr>
          <a:xfrm>
            <a:off x="0" y="0"/>
            <a:ext cx="400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4"/>
          <p:cNvSpPr/>
          <p:nvPr/>
        </p:nvSpPr>
        <p:spPr>
          <a:xfrm rot="-5400000">
            <a:off x="1138196" y="1027682"/>
            <a:ext cx="45900" cy="372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4"/>
          <p:cNvSpPr/>
          <p:nvPr/>
        </p:nvSpPr>
        <p:spPr>
          <a:xfrm rot="-5400000">
            <a:off x="766792" y="1026182"/>
            <a:ext cx="45900" cy="37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4"/>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2" name="Google Shape;152;p34"/>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utfit Light"/>
              <a:buNone/>
              <a:defRPr sz="1600">
                <a:solidFill>
                  <a:schemeClr val="lt2"/>
                </a:solidFill>
                <a:latin typeface="Outfit Light"/>
                <a:ea typeface="Outfit Light"/>
                <a:cs typeface="Outfit Light"/>
                <a:sym typeface="Outfit Ligh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53" name="Google Shape;153;p34"/>
          <p:cNvSpPr txBox="1"/>
          <p:nvPr>
            <p:ph idx="2" type="body"/>
          </p:nvPr>
        </p:nvSpPr>
        <p:spPr>
          <a:xfrm>
            <a:off x="43360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1"/>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4">
  <p:cSld name="SECTION_TITLE_AND_DESCRIPTION_1_2_2">
    <p:spTree>
      <p:nvGrpSpPr>
        <p:cNvPr id="154" name="Shape 154"/>
        <p:cNvGrpSpPr/>
        <p:nvPr/>
      </p:nvGrpSpPr>
      <p:grpSpPr>
        <a:xfrm>
          <a:off x="0" y="0"/>
          <a:ext cx="0" cy="0"/>
          <a:chOff x="0" y="0"/>
          <a:chExt cx="0" cy="0"/>
        </a:xfrm>
      </p:grpSpPr>
      <p:pic>
        <p:nvPicPr>
          <p:cNvPr id="155" name="Google Shape;155;p35"/>
          <p:cNvPicPr preferRelativeResize="0"/>
          <p:nvPr/>
        </p:nvPicPr>
        <p:blipFill>
          <a:blip r:embed="rId2">
            <a:alphaModFix amt="41000"/>
          </a:blip>
          <a:stretch>
            <a:fillRect/>
          </a:stretch>
        </p:blipFill>
        <p:spPr>
          <a:xfrm rot="5400000">
            <a:off x="-1163983" y="1131355"/>
            <a:ext cx="5121400" cy="2880774"/>
          </a:xfrm>
          <a:prstGeom prst="rect">
            <a:avLst/>
          </a:prstGeom>
          <a:noFill/>
          <a:ln>
            <a:noFill/>
          </a:ln>
        </p:spPr>
      </p:pic>
      <p:sp>
        <p:nvSpPr>
          <p:cNvPr id="156" name="Google Shape;156;p35"/>
          <p:cNvSpPr/>
          <p:nvPr/>
        </p:nvSpPr>
        <p:spPr>
          <a:xfrm rot="-5400000">
            <a:off x="1138196" y="1027682"/>
            <a:ext cx="45900" cy="37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5"/>
          <p:cNvSpPr/>
          <p:nvPr/>
        </p:nvSpPr>
        <p:spPr>
          <a:xfrm rot="-5400000">
            <a:off x="766792" y="1026182"/>
            <a:ext cx="45900" cy="375900"/>
          </a:xfrm>
          <a:prstGeom prst="rect">
            <a:avLst/>
          </a:prstGeom>
          <a:solidFill>
            <a:srgbClr val="E9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5"/>
          <p:cNvSpPr txBox="1"/>
          <p:nvPr>
            <p:ph type="title"/>
          </p:nvPr>
        </p:nvSpPr>
        <p:spPr>
          <a:xfrm>
            <a:off x="501400" y="1318650"/>
            <a:ext cx="2198400" cy="1687200"/>
          </a:xfrm>
          <a:prstGeom prst="rect">
            <a:avLst/>
          </a:prstGeom>
          <a:solidFill>
            <a:srgbClr val="FFFFFF">
              <a:alpha val="58859"/>
            </a:srgbClr>
          </a:solidFill>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9" name="Google Shape;159;p35"/>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utfit"/>
              <a:buNone/>
              <a:defRPr sz="1600">
                <a:solidFill>
                  <a:schemeClr val="lt2"/>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0" name="Google Shape;160;p35"/>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6"/>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161" name="Google Shape;161;p35"/>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Thin"/>
                <a:ea typeface="Outfit Thin"/>
                <a:cs typeface="Outfit Thin"/>
                <a:sym typeface="Outfit Thin"/>
              </a:rPr>
              <a:t>©2022 Nonprofit SideKick!     www.nonprofitsidekick.com     hello@nonprofitsidekick.com</a:t>
            </a:r>
            <a:endParaRPr sz="1000">
              <a:solidFill>
                <a:schemeClr val="lt1"/>
              </a:solidFill>
              <a:latin typeface="Outfit Thin"/>
              <a:ea typeface="Outfit Thin"/>
              <a:cs typeface="Outfit Thin"/>
              <a:sym typeface="Outfit Thi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_2">
    <p:spTree>
      <p:nvGrpSpPr>
        <p:cNvPr id="162" name="Shape 162"/>
        <p:cNvGrpSpPr/>
        <p:nvPr/>
      </p:nvGrpSpPr>
      <p:grpSpPr>
        <a:xfrm>
          <a:off x="0" y="0"/>
          <a:ext cx="0" cy="0"/>
          <a:chOff x="0" y="0"/>
          <a:chExt cx="0" cy="0"/>
        </a:xfrm>
      </p:grpSpPr>
      <p:sp>
        <p:nvSpPr>
          <p:cNvPr id="163" name="Google Shape;163;p36"/>
          <p:cNvSpPr/>
          <p:nvPr/>
        </p:nvSpPr>
        <p:spPr>
          <a:xfrm>
            <a:off x="0" y="0"/>
            <a:ext cx="35004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6"/>
          <p:cNvSpPr/>
          <p:nvPr/>
        </p:nvSpPr>
        <p:spPr>
          <a:xfrm rot="-5400000">
            <a:off x="1138196" y="1027682"/>
            <a:ext cx="45900" cy="37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6"/>
          <p:cNvSpPr/>
          <p:nvPr/>
        </p:nvSpPr>
        <p:spPr>
          <a:xfrm rot="-5400000">
            <a:off x="766792" y="1026182"/>
            <a:ext cx="45900" cy="375900"/>
          </a:xfrm>
          <a:prstGeom prst="rect">
            <a:avLst/>
          </a:prstGeom>
          <a:solidFill>
            <a:srgbClr val="E9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6"/>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67" name="Google Shape;167;p36"/>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utfit"/>
              <a:buNone/>
              <a:defRPr sz="1600">
                <a:solidFill>
                  <a:schemeClr val="lt2"/>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8" name="Google Shape;168;p36"/>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6"/>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169" name="Google Shape;169;p36"/>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Thin"/>
                <a:ea typeface="Outfit Thin"/>
                <a:cs typeface="Outfit Thin"/>
                <a:sym typeface="Outfit Thin"/>
              </a:rPr>
              <a:t>©2024 Nonprofit SideKick!     www.nonprofitsidekick.com     hello@nonprofitsidekick.com</a:t>
            </a:r>
            <a:endParaRPr sz="1000">
              <a:solidFill>
                <a:schemeClr val="lt1"/>
              </a:solidFill>
              <a:latin typeface="Outfit Thin"/>
              <a:ea typeface="Outfit Thin"/>
              <a:cs typeface="Outfit Thin"/>
              <a:sym typeface="Outfit Thin"/>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3">
  <p:cSld name="SECTION_TITLE_AND_DESCRIPTION_1_2_1">
    <p:spTree>
      <p:nvGrpSpPr>
        <p:cNvPr id="170" name="Shape 170"/>
        <p:cNvGrpSpPr/>
        <p:nvPr/>
      </p:nvGrpSpPr>
      <p:grpSpPr>
        <a:xfrm>
          <a:off x="0" y="0"/>
          <a:ext cx="0" cy="0"/>
          <a:chOff x="0" y="0"/>
          <a:chExt cx="0" cy="0"/>
        </a:xfrm>
      </p:grpSpPr>
      <p:sp>
        <p:nvSpPr>
          <p:cNvPr id="171" name="Google Shape;171;p37"/>
          <p:cNvSpPr/>
          <p:nvPr/>
        </p:nvSpPr>
        <p:spPr>
          <a:xfrm>
            <a:off x="0" y="0"/>
            <a:ext cx="3500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7"/>
          <p:cNvSpPr/>
          <p:nvPr/>
        </p:nvSpPr>
        <p:spPr>
          <a:xfrm rot="-5400000">
            <a:off x="1138196" y="1027682"/>
            <a:ext cx="45900" cy="372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7"/>
          <p:cNvSpPr/>
          <p:nvPr/>
        </p:nvSpPr>
        <p:spPr>
          <a:xfrm rot="-5400000">
            <a:off x="766792" y="1026182"/>
            <a:ext cx="45900" cy="375900"/>
          </a:xfrm>
          <a:prstGeom prst="rect">
            <a:avLst/>
          </a:prstGeom>
          <a:solidFill>
            <a:srgbClr val="E9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7"/>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5" name="Google Shape;175;p37"/>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utfit"/>
              <a:buNone/>
              <a:defRPr sz="1600">
                <a:solidFill>
                  <a:schemeClr val="lt2"/>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76" name="Google Shape;176;p37"/>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177" name="Google Shape;177;p37"/>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Thin"/>
                <a:ea typeface="Outfit Thin"/>
                <a:cs typeface="Outfit Thin"/>
                <a:sym typeface="Outfit Thin"/>
              </a:rPr>
              <a:t>©2024 Nonprofit SideKick!     www.nonprofitsidekick.com     hello@nonprofitsidekick.com</a:t>
            </a:r>
            <a:endParaRPr sz="1000">
              <a:solidFill>
                <a:schemeClr val="lt1"/>
              </a:solidFill>
              <a:latin typeface="Outfit Thin"/>
              <a:ea typeface="Outfit Thin"/>
              <a:cs typeface="Outfit Thin"/>
              <a:sym typeface="Outfit Thin"/>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p:cSld name="SECTION_TITLE_AND_DESCRIPTION_1_1_1">
    <p:spTree>
      <p:nvGrpSpPr>
        <p:cNvPr id="178" name="Shape 178"/>
        <p:cNvGrpSpPr/>
        <p:nvPr/>
      </p:nvGrpSpPr>
      <p:grpSpPr>
        <a:xfrm>
          <a:off x="0" y="0"/>
          <a:ext cx="0" cy="0"/>
          <a:chOff x="0" y="0"/>
          <a:chExt cx="0" cy="0"/>
        </a:xfrm>
      </p:grpSpPr>
      <p:sp>
        <p:nvSpPr>
          <p:cNvPr id="179" name="Google Shape;179;p38"/>
          <p:cNvSpPr/>
          <p:nvPr/>
        </p:nvSpPr>
        <p:spPr>
          <a:xfrm>
            <a:off x="0" y="0"/>
            <a:ext cx="3513000" cy="5143500"/>
          </a:xfrm>
          <a:prstGeom prst="rect">
            <a:avLst/>
          </a:prstGeom>
          <a:solidFill>
            <a:srgbClr val="E99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8"/>
          <p:cNvSpPr/>
          <p:nvPr/>
        </p:nvSpPr>
        <p:spPr>
          <a:xfrm rot="-5400000">
            <a:off x="1138196" y="1027682"/>
            <a:ext cx="45900" cy="37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8"/>
          <p:cNvSpPr/>
          <p:nvPr/>
        </p:nvSpPr>
        <p:spPr>
          <a:xfrm rot="-5400000">
            <a:off x="766792" y="1026182"/>
            <a:ext cx="45900" cy="37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8"/>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C3678"/>
              </a:buClr>
              <a:buSzPts val="2600"/>
              <a:buNone/>
              <a:defRPr sz="2600">
                <a:solidFill>
                  <a:srgbClr val="1C3678"/>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83" name="Google Shape;183;p38"/>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C3678"/>
              </a:buClr>
              <a:buSzPts val="1600"/>
              <a:buFont typeface="Outfit"/>
              <a:buNone/>
              <a:defRPr sz="1600">
                <a:solidFill>
                  <a:srgbClr val="1C3678"/>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84" name="Google Shape;184;p38"/>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E99ABB"/>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185" name="Google Shape;185;p38"/>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Thin"/>
                <a:ea typeface="Outfit Thin"/>
                <a:cs typeface="Outfit Thin"/>
                <a:sym typeface="Outfit Thin"/>
              </a:rPr>
              <a:t>©2024 Nonprofit SideKick!     www.nonprofitsidekick.com     hello@nonprofitsidekick.com</a:t>
            </a:r>
            <a:endParaRPr sz="1000">
              <a:solidFill>
                <a:schemeClr val="lt1"/>
              </a:solidFill>
              <a:latin typeface="Outfit Thin"/>
              <a:ea typeface="Outfit Thin"/>
              <a:cs typeface="Outfit Thin"/>
              <a:sym typeface="Outfit Thin"/>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1">
  <p:cSld name="SECTION_TITLE_AND_DESCRIPTION_1_1_1_1">
    <p:spTree>
      <p:nvGrpSpPr>
        <p:cNvPr id="186" name="Shape 186"/>
        <p:cNvGrpSpPr/>
        <p:nvPr/>
      </p:nvGrpSpPr>
      <p:grpSpPr>
        <a:xfrm>
          <a:off x="0" y="0"/>
          <a:ext cx="0" cy="0"/>
          <a:chOff x="0" y="0"/>
          <a:chExt cx="0" cy="0"/>
        </a:xfrm>
      </p:grpSpPr>
      <p:sp>
        <p:nvSpPr>
          <p:cNvPr id="187" name="Google Shape;187;p39"/>
          <p:cNvSpPr/>
          <p:nvPr/>
        </p:nvSpPr>
        <p:spPr>
          <a:xfrm>
            <a:off x="0" y="0"/>
            <a:ext cx="3513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9"/>
          <p:cNvSpPr/>
          <p:nvPr/>
        </p:nvSpPr>
        <p:spPr>
          <a:xfrm rot="-5400000">
            <a:off x="1138196" y="1027682"/>
            <a:ext cx="45900" cy="372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9"/>
          <p:cNvSpPr/>
          <p:nvPr/>
        </p:nvSpPr>
        <p:spPr>
          <a:xfrm rot="-5400000">
            <a:off x="766792" y="1026182"/>
            <a:ext cx="45900" cy="37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9"/>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91" name="Google Shape;191;p39"/>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Font typeface="Outfit"/>
              <a:buNone/>
              <a:defRPr sz="1600">
                <a:solidFill>
                  <a:schemeClr val="lt1"/>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2" name="Google Shape;192;p39"/>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1"/>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193" name="Google Shape;193;p39"/>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Thin"/>
                <a:ea typeface="Outfit Thin"/>
                <a:cs typeface="Outfit Thin"/>
                <a:sym typeface="Outfit Thin"/>
              </a:rPr>
              <a:t>©2024 Nonprofit SideKick!     www.nonprofitsidekick.com     hello@nonprofitsidekick.com</a:t>
            </a:r>
            <a:endParaRPr sz="1000">
              <a:solidFill>
                <a:schemeClr val="lt1"/>
              </a:solidFill>
              <a:latin typeface="Outfit Thin"/>
              <a:ea typeface="Outfit Thin"/>
              <a:cs typeface="Outfit Thin"/>
              <a:sym typeface="Outfit Thin"/>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2 1">
  <p:cSld name="SECTION_TITLE_AND_DESCRIPTION_1_1_2_1">
    <p:spTree>
      <p:nvGrpSpPr>
        <p:cNvPr id="194" name="Shape 194"/>
        <p:cNvGrpSpPr/>
        <p:nvPr/>
      </p:nvGrpSpPr>
      <p:grpSpPr>
        <a:xfrm>
          <a:off x="0" y="0"/>
          <a:ext cx="0" cy="0"/>
          <a:chOff x="0" y="0"/>
          <a:chExt cx="0" cy="0"/>
        </a:xfrm>
      </p:grpSpPr>
      <p:sp>
        <p:nvSpPr>
          <p:cNvPr id="195" name="Google Shape;195;p40"/>
          <p:cNvSpPr/>
          <p:nvPr/>
        </p:nvSpPr>
        <p:spPr>
          <a:xfrm>
            <a:off x="0" y="0"/>
            <a:ext cx="352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0"/>
          <p:cNvSpPr/>
          <p:nvPr/>
        </p:nvSpPr>
        <p:spPr>
          <a:xfrm rot="-5400000">
            <a:off x="1138196" y="1027682"/>
            <a:ext cx="45900" cy="37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0"/>
          <p:cNvSpPr/>
          <p:nvPr/>
        </p:nvSpPr>
        <p:spPr>
          <a:xfrm rot="-5400000">
            <a:off x="766792" y="1026182"/>
            <a:ext cx="45900" cy="37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0"/>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99" name="Google Shape;199;p40"/>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Outfit"/>
              <a:buNone/>
              <a:defRPr sz="1600">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00" name="Google Shape;200;p40"/>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5"/>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201" name="Google Shape;201;p4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02" name="Google Shape;202;p40"/>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Thin"/>
                <a:ea typeface="Outfit Thin"/>
                <a:cs typeface="Outfit Thin"/>
                <a:sym typeface="Outfit Thin"/>
              </a:rPr>
              <a:t>©2024 Nonprofit SideKick!     www.nonprofitsidekick.com     hello@nonprofitsidekick.com</a:t>
            </a:r>
            <a:endParaRPr sz="1000">
              <a:solidFill>
                <a:schemeClr val="lt1"/>
              </a:solidFill>
              <a:latin typeface="Outfit Thin"/>
              <a:ea typeface="Outfit Thin"/>
              <a:cs typeface="Outfit Thin"/>
              <a:sym typeface="Outfit Thin"/>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2 1 1">
  <p:cSld name="SECTION_TITLE_AND_DESCRIPTION_1_1_2_1_1">
    <p:spTree>
      <p:nvGrpSpPr>
        <p:cNvPr id="203" name="Shape 203"/>
        <p:cNvGrpSpPr/>
        <p:nvPr/>
      </p:nvGrpSpPr>
      <p:grpSpPr>
        <a:xfrm>
          <a:off x="0" y="0"/>
          <a:ext cx="0" cy="0"/>
          <a:chOff x="0" y="0"/>
          <a:chExt cx="0" cy="0"/>
        </a:xfrm>
      </p:grpSpPr>
      <p:sp>
        <p:nvSpPr>
          <p:cNvPr id="204" name="Google Shape;204;p41"/>
          <p:cNvSpPr/>
          <p:nvPr/>
        </p:nvSpPr>
        <p:spPr>
          <a:xfrm>
            <a:off x="0" y="0"/>
            <a:ext cx="3523200" cy="5143500"/>
          </a:xfrm>
          <a:prstGeom prst="rect">
            <a:avLst/>
          </a:prstGeom>
          <a:solidFill>
            <a:srgbClr val="299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1"/>
          <p:cNvSpPr/>
          <p:nvPr/>
        </p:nvSpPr>
        <p:spPr>
          <a:xfrm rot="-5400000">
            <a:off x="1138196" y="1027682"/>
            <a:ext cx="45900" cy="37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1"/>
          <p:cNvSpPr/>
          <p:nvPr/>
        </p:nvSpPr>
        <p:spPr>
          <a:xfrm rot="-5400000">
            <a:off x="766792" y="1026182"/>
            <a:ext cx="45900" cy="37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1"/>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08" name="Google Shape;208;p41"/>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Outfit"/>
              <a:buNone/>
              <a:defRPr sz="1600">
                <a:solidFill>
                  <a:schemeClr val="dk2"/>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09" name="Google Shape;209;p41"/>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2998E3"/>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210" name="Google Shape;210;p4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11" name="Google Shape;211;p41"/>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Thin"/>
                <a:ea typeface="Outfit Thin"/>
                <a:cs typeface="Outfit Thin"/>
                <a:sym typeface="Outfit Thin"/>
              </a:rPr>
              <a:t>©2024 Nonprofit SideKick!     www.nonprofitsidekick.com     hello@nonprofitsidekick.com</a:t>
            </a:r>
            <a:endParaRPr sz="1000">
              <a:solidFill>
                <a:schemeClr val="lt1"/>
              </a:solidFill>
              <a:latin typeface="Outfit Thin"/>
              <a:ea typeface="Outfit Thin"/>
              <a:cs typeface="Outfit Thin"/>
              <a:sym typeface="Outfit Th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77193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accent1"/>
              </a:buClr>
              <a:buSzPts val="1800"/>
              <a:buFont typeface="Outfit"/>
              <a:buChar char="●"/>
              <a:defRPr>
                <a:latin typeface="Outfit"/>
                <a:ea typeface="Outfit"/>
                <a:cs typeface="Outfit"/>
                <a:sym typeface="Outfit"/>
              </a:defRPr>
            </a:lvl1pPr>
            <a:lvl2pPr indent="-317500" lvl="1" marL="914400">
              <a:spcBef>
                <a:spcPts val="0"/>
              </a:spcBef>
              <a:spcAft>
                <a:spcPts val="0"/>
              </a:spcAft>
              <a:buSzPts val="1400"/>
              <a:buFont typeface="Outfit"/>
              <a:buChar char="○"/>
              <a:defRPr>
                <a:latin typeface="Outfit"/>
                <a:ea typeface="Outfit"/>
                <a:cs typeface="Outfit"/>
                <a:sym typeface="Outfit"/>
              </a:defRPr>
            </a:lvl2pPr>
            <a:lvl3pPr indent="-317500" lvl="2" marL="1371600">
              <a:spcBef>
                <a:spcPts val="0"/>
              </a:spcBef>
              <a:spcAft>
                <a:spcPts val="0"/>
              </a:spcAft>
              <a:buSzPts val="1400"/>
              <a:buFont typeface="Outfit"/>
              <a:buChar char="■"/>
              <a:defRPr>
                <a:latin typeface="Outfit"/>
                <a:ea typeface="Outfit"/>
                <a:cs typeface="Outfit"/>
                <a:sym typeface="Outfit"/>
              </a:defRPr>
            </a:lvl3pPr>
            <a:lvl4pPr indent="-317500" lvl="3" marL="1828800">
              <a:spcBef>
                <a:spcPts val="0"/>
              </a:spcBef>
              <a:spcAft>
                <a:spcPts val="0"/>
              </a:spcAft>
              <a:buSzPts val="1400"/>
              <a:buFont typeface="Outfit"/>
              <a:buChar char="●"/>
              <a:defRPr>
                <a:latin typeface="Outfit"/>
                <a:ea typeface="Outfit"/>
                <a:cs typeface="Outfit"/>
                <a:sym typeface="Outfit"/>
              </a:defRPr>
            </a:lvl4pPr>
            <a:lvl5pPr indent="-317500" lvl="4" marL="2286000">
              <a:spcBef>
                <a:spcPts val="0"/>
              </a:spcBef>
              <a:spcAft>
                <a:spcPts val="0"/>
              </a:spcAft>
              <a:buSzPts val="1400"/>
              <a:buFont typeface="Outfit"/>
              <a:buChar char="○"/>
              <a:defRPr>
                <a:latin typeface="Outfit"/>
                <a:ea typeface="Outfit"/>
                <a:cs typeface="Outfit"/>
                <a:sym typeface="Outfit"/>
              </a:defRPr>
            </a:lvl5pPr>
            <a:lvl6pPr indent="-317500" lvl="5" marL="2743200">
              <a:spcBef>
                <a:spcPts val="0"/>
              </a:spcBef>
              <a:spcAft>
                <a:spcPts val="0"/>
              </a:spcAft>
              <a:buSzPts val="1400"/>
              <a:buFont typeface="Outfit"/>
              <a:buChar char="■"/>
              <a:defRPr>
                <a:latin typeface="Outfit"/>
                <a:ea typeface="Outfit"/>
                <a:cs typeface="Outfit"/>
                <a:sym typeface="Outfit"/>
              </a:defRPr>
            </a:lvl6pPr>
            <a:lvl7pPr indent="-317500" lvl="6" marL="3200400">
              <a:spcBef>
                <a:spcPts val="0"/>
              </a:spcBef>
              <a:spcAft>
                <a:spcPts val="0"/>
              </a:spcAft>
              <a:buSzPts val="1400"/>
              <a:buFont typeface="Outfit"/>
              <a:buChar char="●"/>
              <a:defRPr>
                <a:latin typeface="Outfit"/>
                <a:ea typeface="Outfit"/>
                <a:cs typeface="Outfit"/>
                <a:sym typeface="Outfit"/>
              </a:defRPr>
            </a:lvl7pPr>
            <a:lvl8pPr indent="-317500" lvl="7" marL="3657600">
              <a:spcBef>
                <a:spcPts val="0"/>
              </a:spcBef>
              <a:spcAft>
                <a:spcPts val="0"/>
              </a:spcAft>
              <a:buSzPts val="1400"/>
              <a:buFont typeface="Outfit"/>
              <a:buChar char="○"/>
              <a:defRPr>
                <a:latin typeface="Outfit"/>
                <a:ea typeface="Outfit"/>
                <a:cs typeface="Outfit"/>
                <a:sym typeface="Outfit"/>
              </a:defRPr>
            </a:lvl8pPr>
            <a:lvl9pPr indent="-317500" lvl="8" marL="4114800">
              <a:spcBef>
                <a:spcPts val="0"/>
              </a:spcBef>
              <a:spcAft>
                <a:spcPts val="0"/>
              </a:spcAft>
              <a:buSzPts val="1400"/>
              <a:buFont typeface="Outfit"/>
              <a:buChar char="■"/>
              <a:defRPr>
                <a:latin typeface="Outfit"/>
                <a:ea typeface="Outfit"/>
                <a:cs typeface="Outfit"/>
                <a:sym typeface="Outfit"/>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2">
  <p:cSld name="SECTION_TITLE_AND_DESCRIPTION_1_1_2">
    <p:spTree>
      <p:nvGrpSpPr>
        <p:cNvPr id="212" name="Shape 212"/>
        <p:cNvGrpSpPr/>
        <p:nvPr/>
      </p:nvGrpSpPr>
      <p:grpSpPr>
        <a:xfrm>
          <a:off x="0" y="0"/>
          <a:ext cx="0" cy="0"/>
          <a:chOff x="0" y="0"/>
          <a:chExt cx="0" cy="0"/>
        </a:xfrm>
      </p:grpSpPr>
      <p:sp>
        <p:nvSpPr>
          <p:cNvPr id="213" name="Google Shape;213;p42"/>
          <p:cNvSpPr/>
          <p:nvPr/>
        </p:nvSpPr>
        <p:spPr>
          <a:xfrm>
            <a:off x="0" y="0"/>
            <a:ext cx="3513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2"/>
          <p:cNvSpPr/>
          <p:nvPr/>
        </p:nvSpPr>
        <p:spPr>
          <a:xfrm rot="-5400000">
            <a:off x="1138196" y="1027682"/>
            <a:ext cx="45900" cy="372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2"/>
          <p:cNvSpPr/>
          <p:nvPr/>
        </p:nvSpPr>
        <p:spPr>
          <a:xfrm rot="-5400000">
            <a:off x="766792" y="1026182"/>
            <a:ext cx="45900" cy="375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2"/>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17" name="Google Shape;217;p42"/>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Font typeface="Outfit"/>
              <a:buNone/>
              <a:defRPr sz="1600">
                <a:solidFill>
                  <a:schemeClr val="lt2"/>
                </a:solidFill>
                <a:latin typeface="Outfit"/>
                <a:ea typeface="Outfit"/>
                <a:cs typeface="Outfit"/>
                <a:sym typeface="Outfit"/>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18" name="Google Shape;218;p42"/>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accent4"/>
              </a:buClr>
              <a:buSzPts val="1800"/>
              <a:buFont typeface="Outfit"/>
              <a:buChar char="●"/>
              <a:defRPr>
                <a:latin typeface="Outfit"/>
                <a:ea typeface="Outfit"/>
                <a:cs typeface="Outfit"/>
                <a:sym typeface="Outfit"/>
              </a:defRPr>
            </a:lvl1pPr>
            <a:lvl2pPr indent="-317500" lvl="1" marL="914400" rtl="0">
              <a:spcBef>
                <a:spcPts val="0"/>
              </a:spcBef>
              <a:spcAft>
                <a:spcPts val="0"/>
              </a:spcAft>
              <a:buSzPts val="1400"/>
              <a:buFont typeface="Outfit"/>
              <a:buChar char="○"/>
              <a:defRPr>
                <a:latin typeface="Outfit"/>
                <a:ea typeface="Outfit"/>
                <a:cs typeface="Outfit"/>
                <a:sym typeface="Outfit"/>
              </a:defRPr>
            </a:lvl2pPr>
            <a:lvl3pPr indent="-317500" lvl="2" marL="1371600" rtl="0">
              <a:spcBef>
                <a:spcPts val="0"/>
              </a:spcBef>
              <a:spcAft>
                <a:spcPts val="0"/>
              </a:spcAft>
              <a:buSzPts val="1400"/>
              <a:buFont typeface="Outfit"/>
              <a:buChar char="■"/>
              <a:defRPr>
                <a:latin typeface="Outfit"/>
                <a:ea typeface="Outfit"/>
                <a:cs typeface="Outfit"/>
                <a:sym typeface="Outfit"/>
              </a:defRPr>
            </a:lvl3pPr>
            <a:lvl4pPr indent="-317500" lvl="3" marL="1828800" rtl="0">
              <a:spcBef>
                <a:spcPts val="0"/>
              </a:spcBef>
              <a:spcAft>
                <a:spcPts val="0"/>
              </a:spcAft>
              <a:buSzPts val="1400"/>
              <a:buFont typeface="Outfit"/>
              <a:buChar char="●"/>
              <a:defRPr>
                <a:latin typeface="Outfit"/>
                <a:ea typeface="Outfit"/>
                <a:cs typeface="Outfit"/>
                <a:sym typeface="Outfit"/>
              </a:defRPr>
            </a:lvl4pPr>
            <a:lvl5pPr indent="-317500" lvl="4" marL="2286000" rtl="0">
              <a:spcBef>
                <a:spcPts val="0"/>
              </a:spcBef>
              <a:spcAft>
                <a:spcPts val="0"/>
              </a:spcAft>
              <a:buSzPts val="1400"/>
              <a:buFont typeface="Outfit"/>
              <a:buChar char="○"/>
              <a:defRPr>
                <a:latin typeface="Outfit"/>
                <a:ea typeface="Outfit"/>
                <a:cs typeface="Outfit"/>
                <a:sym typeface="Outfit"/>
              </a:defRPr>
            </a:lvl5pPr>
            <a:lvl6pPr indent="-317500" lvl="5" marL="2743200" rtl="0">
              <a:spcBef>
                <a:spcPts val="0"/>
              </a:spcBef>
              <a:spcAft>
                <a:spcPts val="0"/>
              </a:spcAft>
              <a:buSzPts val="1400"/>
              <a:buFont typeface="Outfit"/>
              <a:buChar char="■"/>
              <a:defRPr>
                <a:latin typeface="Outfit"/>
                <a:ea typeface="Outfit"/>
                <a:cs typeface="Outfit"/>
                <a:sym typeface="Outfit"/>
              </a:defRPr>
            </a:lvl6pPr>
            <a:lvl7pPr indent="-317500" lvl="6" marL="3200400" rtl="0">
              <a:spcBef>
                <a:spcPts val="0"/>
              </a:spcBef>
              <a:spcAft>
                <a:spcPts val="0"/>
              </a:spcAft>
              <a:buSzPts val="1400"/>
              <a:buFont typeface="Outfit"/>
              <a:buChar char="●"/>
              <a:defRPr>
                <a:latin typeface="Outfit"/>
                <a:ea typeface="Outfit"/>
                <a:cs typeface="Outfit"/>
                <a:sym typeface="Outfit"/>
              </a:defRPr>
            </a:lvl7pPr>
            <a:lvl8pPr indent="-317500" lvl="7" marL="3657600" rtl="0">
              <a:spcBef>
                <a:spcPts val="0"/>
              </a:spcBef>
              <a:spcAft>
                <a:spcPts val="0"/>
              </a:spcAft>
              <a:buSzPts val="1400"/>
              <a:buFont typeface="Outfit"/>
              <a:buChar char="○"/>
              <a:defRPr>
                <a:latin typeface="Outfit"/>
                <a:ea typeface="Outfit"/>
                <a:cs typeface="Outfit"/>
                <a:sym typeface="Outfit"/>
              </a:defRPr>
            </a:lvl8pPr>
            <a:lvl9pPr indent="-317500" lvl="8" marL="4114800" rtl="0">
              <a:spcBef>
                <a:spcPts val="0"/>
              </a:spcBef>
              <a:spcAft>
                <a:spcPts val="0"/>
              </a:spcAft>
              <a:buSzPts val="1400"/>
              <a:buFont typeface="Outfit"/>
              <a:buChar char="■"/>
              <a:defRPr>
                <a:latin typeface="Outfit"/>
                <a:ea typeface="Outfit"/>
                <a:cs typeface="Outfit"/>
                <a:sym typeface="Outfit"/>
              </a:defRPr>
            </a:lvl9pPr>
          </a:lstStyle>
          <a:p/>
        </p:txBody>
      </p:sp>
      <p:sp>
        <p:nvSpPr>
          <p:cNvPr id="219" name="Google Shape;219;p42"/>
          <p:cNvSpPr txBox="1"/>
          <p:nvPr/>
        </p:nvSpPr>
        <p:spPr>
          <a:xfrm>
            <a:off x="-43675" y="4881650"/>
            <a:ext cx="3668700" cy="7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lt1"/>
                </a:solidFill>
                <a:latin typeface="Outfit Thin"/>
                <a:ea typeface="Outfit Thin"/>
                <a:cs typeface="Outfit Thin"/>
                <a:sym typeface="Outfit Thin"/>
              </a:rPr>
              <a:t>©2024 Nonprofit SideKick!     www.nonprofitsidekick.com     hello@nonprofitsidekick.com</a:t>
            </a:r>
            <a:endParaRPr sz="1000">
              <a:solidFill>
                <a:schemeClr val="lt1"/>
              </a:solidFill>
              <a:latin typeface="Outfit Thin"/>
              <a:ea typeface="Outfit Thin"/>
              <a:cs typeface="Outfit Thin"/>
              <a:sym typeface="Outfit Thin"/>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0" name="Shape 220"/>
        <p:cNvGrpSpPr/>
        <p:nvPr/>
      </p:nvGrpSpPr>
      <p:grpSpPr>
        <a:xfrm>
          <a:off x="0" y="0"/>
          <a:ext cx="0" cy="0"/>
          <a:chOff x="0" y="0"/>
          <a:chExt cx="0" cy="0"/>
        </a:xfrm>
      </p:grpSpPr>
      <p:sp>
        <p:nvSpPr>
          <p:cNvPr id="221" name="Google Shape;221;p43"/>
          <p:cNvSpPr txBox="1"/>
          <p:nvPr>
            <p:ph type="title"/>
          </p:nvPr>
        </p:nvSpPr>
        <p:spPr>
          <a:xfrm>
            <a:off x="484583" y="339539"/>
            <a:ext cx="7053600" cy="10503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Clr>
                <a:schemeClr val="lt2"/>
              </a:buClr>
              <a:buSzPts val="14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2" name="Google Shape;222;p43"/>
          <p:cNvSpPr txBox="1"/>
          <p:nvPr>
            <p:ph idx="1" type="body"/>
          </p:nvPr>
        </p:nvSpPr>
        <p:spPr>
          <a:xfrm>
            <a:off x="827484" y="1539689"/>
            <a:ext cx="6710100" cy="3146700"/>
          </a:xfrm>
          <a:prstGeom prst="rect">
            <a:avLst/>
          </a:prstGeom>
          <a:noFill/>
          <a:ln>
            <a:noFill/>
          </a:ln>
        </p:spPr>
        <p:txBody>
          <a:bodyPr anchorCtr="0" anchor="t" bIns="34275" lIns="68575" spcFirstLastPara="1" rIns="68575" wrap="square" tIns="34275">
            <a:normAutofit/>
          </a:bodyPr>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1"/>
              </a:buClr>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762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Font typeface="Outfit"/>
              <a:buChar char="●"/>
              <a:defRPr>
                <a:latin typeface="Outfit"/>
                <a:ea typeface="Outfit"/>
                <a:cs typeface="Outfit"/>
                <a:sym typeface="Outfit"/>
              </a:defRPr>
            </a:lvl1pPr>
            <a:lvl2pPr indent="-317500" lvl="1" marL="914400">
              <a:spcBef>
                <a:spcPts val="0"/>
              </a:spcBef>
              <a:spcAft>
                <a:spcPts val="0"/>
              </a:spcAft>
              <a:buSzPts val="1400"/>
              <a:buFont typeface="Outfit"/>
              <a:buChar char="○"/>
              <a:defRPr>
                <a:latin typeface="Outfit"/>
                <a:ea typeface="Outfit"/>
                <a:cs typeface="Outfit"/>
                <a:sym typeface="Outfit"/>
              </a:defRPr>
            </a:lvl2pPr>
            <a:lvl3pPr indent="-317500" lvl="2" marL="1371600">
              <a:spcBef>
                <a:spcPts val="0"/>
              </a:spcBef>
              <a:spcAft>
                <a:spcPts val="0"/>
              </a:spcAft>
              <a:buSzPts val="1400"/>
              <a:buFont typeface="Outfit"/>
              <a:buChar char="■"/>
              <a:defRPr>
                <a:latin typeface="Outfit"/>
                <a:ea typeface="Outfit"/>
                <a:cs typeface="Outfit"/>
                <a:sym typeface="Outfit"/>
              </a:defRPr>
            </a:lvl3pPr>
            <a:lvl4pPr indent="-317500" lvl="3" marL="1828800">
              <a:spcBef>
                <a:spcPts val="0"/>
              </a:spcBef>
              <a:spcAft>
                <a:spcPts val="0"/>
              </a:spcAft>
              <a:buSzPts val="1400"/>
              <a:buFont typeface="Outfit"/>
              <a:buChar char="●"/>
              <a:defRPr>
                <a:latin typeface="Outfit"/>
                <a:ea typeface="Outfit"/>
                <a:cs typeface="Outfit"/>
                <a:sym typeface="Outfit"/>
              </a:defRPr>
            </a:lvl4pPr>
            <a:lvl5pPr indent="-317500" lvl="4" marL="2286000">
              <a:spcBef>
                <a:spcPts val="0"/>
              </a:spcBef>
              <a:spcAft>
                <a:spcPts val="0"/>
              </a:spcAft>
              <a:buSzPts val="1400"/>
              <a:buFont typeface="Outfit"/>
              <a:buChar char="○"/>
              <a:defRPr>
                <a:latin typeface="Outfit"/>
                <a:ea typeface="Outfit"/>
                <a:cs typeface="Outfit"/>
                <a:sym typeface="Outfit"/>
              </a:defRPr>
            </a:lvl5pPr>
            <a:lvl6pPr indent="-317500" lvl="5" marL="2743200">
              <a:spcBef>
                <a:spcPts val="0"/>
              </a:spcBef>
              <a:spcAft>
                <a:spcPts val="0"/>
              </a:spcAft>
              <a:buSzPts val="1400"/>
              <a:buFont typeface="Outfit"/>
              <a:buChar char="■"/>
              <a:defRPr>
                <a:latin typeface="Outfit"/>
                <a:ea typeface="Outfit"/>
                <a:cs typeface="Outfit"/>
                <a:sym typeface="Outfit"/>
              </a:defRPr>
            </a:lvl6pPr>
            <a:lvl7pPr indent="-317500" lvl="6" marL="3200400">
              <a:spcBef>
                <a:spcPts val="0"/>
              </a:spcBef>
              <a:spcAft>
                <a:spcPts val="0"/>
              </a:spcAft>
              <a:buSzPts val="1400"/>
              <a:buFont typeface="Outfit"/>
              <a:buChar char="●"/>
              <a:defRPr>
                <a:latin typeface="Outfit"/>
                <a:ea typeface="Outfit"/>
                <a:cs typeface="Outfit"/>
                <a:sym typeface="Outfit"/>
              </a:defRPr>
            </a:lvl7pPr>
            <a:lvl8pPr indent="-317500" lvl="7" marL="3657600">
              <a:spcBef>
                <a:spcPts val="0"/>
              </a:spcBef>
              <a:spcAft>
                <a:spcPts val="0"/>
              </a:spcAft>
              <a:buSzPts val="1400"/>
              <a:buFont typeface="Outfit"/>
              <a:buChar char="○"/>
              <a:defRPr>
                <a:latin typeface="Outfit"/>
                <a:ea typeface="Outfit"/>
                <a:cs typeface="Outfit"/>
                <a:sym typeface="Outfit"/>
              </a:defRPr>
            </a:lvl8pPr>
            <a:lvl9pPr indent="-317500" lvl="8" marL="4114800">
              <a:spcBef>
                <a:spcPts val="0"/>
              </a:spcBef>
              <a:spcAft>
                <a:spcPts val="0"/>
              </a:spcAft>
              <a:buSzPts val="1400"/>
              <a:buFont typeface="Outfit"/>
              <a:buChar char="■"/>
              <a:defRPr>
                <a:latin typeface="Outfit"/>
                <a:ea typeface="Outfit"/>
                <a:cs typeface="Outfit"/>
                <a:sym typeface="Outfi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slideLayout" Target="../slideLayouts/slideLayout19.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23" Type="http://schemas.openxmlformats.org/officeDocument/2006/relationships/theme" Target="../theme/theme3.xml"/><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slideLayout" Target="../slideLayouts/slideLayout20.xml"/><Relationship Id="rId9" Type="http://schemas.openxmlformats.org/officeDocument/2006/relationships/slideLayout" Target="../slideLayouts/slideLayout25.xml"/><Relationship Id="rId26" Type="http://schemas.openxmlformats.org/officeDocument/2006/relationships/theme" Target="../theme/theme2.xml"/><Relationship Id="rId25" Type="http://schemas.openxmlformats.org/officeDocument/2006/relationships/slideLayout" Target="../slideLayouts/slideLayout41.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9" Type="http://schemas.openxmlformats.org/officeDocument/2006/relationships/slideLayout" Target="../slideLayouts/slideLayout35.xml"/><Relationship Id="rId1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ata"/>
              <a:buNone/>
              <a:defRPr sz="2800">
                <a:solidFill>
                  <a:schemeClr val="dk1"/>
                </a:solidFill>
                <a:latin typeface="Prata"/>
                <a:ea typeface="Prata"/>
                <a:cs typeface="Prata"/>
                <a:sym typeface="Prat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77193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utfit"/>
              <a:buChar char="●"/>
              <a:defRPr sz="1800">
                <a:solidFill>
                  <a:schemeClr val="dk1"/>
                </a:solidFill>
                <a:latin typeface="Outfit"/>
                <a:ea typeface="Outfit"/>
                <a:cs typeface="Outfit"/>
                <a:sym typeface="Outfit"/>
              </a:defRPr>
            </a:lvl1pPr>
            <a:lvl2pPr indent="-317500" lvl="1" marL="914400">
              <a:lnSpc>
                <a:spcPct val="115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2pPr>
            <a:lvl3pPr indent="-317500" lvl="2" marL="1371600">
              <a:lnSpc>
                <a:spcPct val="115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3pPr>
            <a:lvl4pPr indent="-317500" lvl="3" marL="1828800">
              <a:lnSpc>
                <a:spcPct val="115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4pPr>
            <a:lvl5pPr indent="-317500" lvl="4" marL="2286000">
              <a:lnSpc>
                <a:spcPct val="115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5pPr>
            <a:lvl6pPr indent="-317500" lvl="5" marL="2743200">
              <a:lnSpc>
                <a:spcPct val="115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6pPr>
            <a:lvl7pPr indent="-317500" lvl="6" marL="3200400">
              <a:lnSpc>
                <a:spcPct val="115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7pPr>
            <a:lvl8pPr indent="-317500" lvl="7" marL="3657600">
              <a:lnSpc>
                <a:spcPct val="115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8pPr>
            <a:lvl9pPr indent="-317500" lvl="8" marL="4114800">
              <a:lnSpc>
                <a:spcPct val="115000"/>
              </a:lnSpc>
              <a:spcBef>
                <a:spcPts val="0"/>
              </a:spcBef>
              <a:spcAft>
                <a:spcPts val="0"/>
              </a:spcAft>
              <a:buClr>
                <a:schemeClr val="dk1"/>
              </a:buClr>
              <a:buSzPts val="1400"/>
              <a:buFont typeface="Outfit"/>
              <a:buChar char="■"/>
              <a:defRPr>
                <a:solidFill>
                  <a:schemeClr val="dk1"/>
                </a:solidFill>
                <a:latin typeface="Outfit"/>
                <a:ea typeface="Outfit"/>
                <a:cs typeface="Outfit"/>
                <a:sym typeface="Outfit"/>
              </a:defRPr>
            </a:lvl9pPr>
          </a:lstStyle>
          <a:p/>
        </p:txBody>
      </p:sp>
      <p:pic>
        <p:nvPicPr>
          <p:cNvPr id="8" name="Google Shape;8;p1"/>
          <p:cNvPicPr preferRelativeResize="0"/>
          <p:nvPr/>
        </p:nvPicPr>
        <p:blipFill>
          <a:blip r:embed="rId1">
            <a:alphaModFix/>
          </a:blip>
          <a:stretch>
            <a:fillRect/>
          </a:stretch>
        </p:blipFill>
        <p:spPr>
          <a:xfrm>
            <a:off x="7517825" y="-807779"/>
            <a:ext cx="1626175" cy="1626150"/>
          </a:xfrm>
          <a:prstGeom prst="rect">
            <a:avLst/>
          </a:prstGeom>
          <a:noFill/>
          <a:ln>
            <a:noFill/>
          </a:ln>
        </p:spPr>
      </p:pic>
      <p:pic>
        <p:nvPicPr>
          <p:cNvPr id="9" name="Google Shape;9;p1"/>
          <p:cNvPicPr preferRelativeResize="0"/>
          <p:nvPr/>
        </p:nvPicPr>
        <p:blipFill>
          <a:blip r:embed="rId2">
            <a:alphaModFix/>
          </a:blip>
          <a:stretch>
            <a:fillRect/>
          </a:stretch>
        </p:blipFill>
        <p:spPr>
          <a:xfrm>
            <a:off x="8477900" y="4475475"/>
            <a:ext cx="666100" cy="666100"/>
          </a:xfrm>
          <a:prstGeom prst="rect">
            <a:avLst/>
          </a:prstGeom>
          <a:noFill/>
          <a:ln>
            <a:noFill/>
          </a:ln>
        </p:spPr>
      </p:pic>
      <p:sp>
        <p:nvSpPr>
          <p:cNvPr id="10" name="Google Shape;10;p1"/>
          <p:cNvSpPr txBox="1"/>
          <p:nvPr/>
        </p:nvSpPr>
        <p:spPr>
          <a:xfrm>
            <a:off x="-43675" y="4863950"/>
            <a:ext cx="6657600" cy="7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Outfit"/>
                <a:ea typeface="Outfit"/>
                <a:cs typeface="Outfit"/>
                <a:sym typeface="Outfit"/>
              </a:rPr>
              <a:t>©2025 Nonprofit SideKick!     www.nonprofitsidekick.com      hello@nonprofitsidekick.com</a:t>
            </a:r>
            <a:endParaRPr sz="1000">
              <a:solidFill>
                <a:schemeClr val="dk2"/>
              </a:solidFill>
              <a:latin typeface="Outfit"/>
              <a:ea typeface="Outfit"/>
              <a:cs typeface="Outfit"/>
              <a:sym typeface="Outfit"/>
            </a:endParaRPr>
          </a:p>
        </p:txBody>
      </p:sp>
      <p:pic>
        <p:nvPicPr>
          <p:cNvPr id="11" name="Google Shape;11;p1"/>
          <p:cNvPicPr preferRelativeResize="0"/>
          <p:nvPr/>
        </p:nvPicPr>
        <p:blipFill>
          <a:blip r:embed="rId3">
            <a:alphaModFix/>
          </a:blip>
          <a:stretch>
            <a:fillRect/>
          </a:stretch>
        </p:blipFill>
        <p:spPr>
          <a:xfrm>
            <a:off x="8031000" y="-307900"/>
            <a:ext cx="1769775" cy="17697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ata"/>
              <a:buNone/>
              <a:defRPr sz="2800">
                <a:solidFill>
                  <a:schemeClr val="dk1"/>
                </a:solidFill>
                <a:latin typeface="Prata"/>
                <a:ea typeface="Prata"/>
                <a:cs typeface="Prata"/>
                <a:sym typeface="Prat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9" name="Google Shape;109;p21"/>
          <p:cNvSpPr txBox="1"/>
          <p:nvPr>
            <p:ph idx="1" type="body"/>
          </p:nvPr>
        </p:nvSpPr>
        <p:spPr>
          <a:xfrm>
            <a:off x="311700" y="1152475"/>
            <a:ext cx="77193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indent="-317500" lvl="1" marL="9144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indent="-317500" lvl="2" marL="13716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indent="-317500" lvl="3" marL="18288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indent="-317500" lvl="4" marL="22860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indent="-317500" lvl="5" marL="27432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indent="-317500" lvl="6" marL="32004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indent="-317500" lvl="7" marL="36576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indent="-317500" lvl="8" marL="41148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p:txBody>
      </p:sp>
      <p:pic>
        <p:nvPicPr>
          <p:cNvPr id="110" name="Google Shape;110;p21"/>
          <p:cNvPicPr preferRelativeResize="0"/>
          <p:nvPr/>
        </p:nvPicPr>
        <p:blipFill>
          <a:blip r:embed="rId1">
            <a:alphaModFix/>
          </a:blip>
          <a:stretch>
            <a:fillRect/>
          </a:stretch>
        </p:blipFill>
        <p:spPr>
          <a:xfrm>
            <a:off x="7517825" y="-807779"/>
            <a:ext cx="1626175" cy="1626150"/>
          </a:xfrm>
          <a:prstGeom prst="rect">
            <a:avLst/>
          </a:prstGeom>
          <a:noFill/>
          <a:ln>
            <a:noFill/>
          </a:ln>
        </p:spPr>
      </p:pic>
      <p:pic>
        <p:nvPicPr>
          <p:cNvPr id="111" name="Google Shape;111;p21"/>
          <p:cNvPicPr preferRelativeResize="0"/>
          <p:nvPr/>
        </p:nvPicPr>
        <p:blipFill>
          <a:blip r:embed="rId2">
            <a:alphaModFix/>
          </a:blip>
          <a:stretch>
            <a:fillRect/>
          </a:stretch>
        </p:blipFill>
        <p:spPr>
          <a:xfrm>
            <a:off x="8477900" y="4475475"/>
            <a:ext cx="666100" cy="666100"/>
          </a:xfrm>
          <a:prstGeom prst="rect">
            <a:avLst/>
          </a:prstGeom>
          <a:noFill/>
          <a:ln>
            <a:noFill/>
          </a:ln>
        </p:spPr>
      </p:pic>
      <p:sp>
        <p:nvSpPr>
          <p:cNvPr id="112" name="Google Shape;112;p21"/>
          <p:cNvSpPr txBox="1"/>
          <p:nvPr/>
        </p:nvSpPr>
        <p:spPr>
          <a:xfrm>
            <a:off x="-43675" y="4863950"/>
            <a:ext cx="6657600" cy="7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Outfit Thin"/>
                <a:ea typeface="Outfit Thin"/>
                <a:cs typeface="Outfit Thin"/>
                <a:sym typeface="Outfit Thin"/>
              </a:rPr>
              <a:t>©2024 Nonprofit SideKick!     www.nonprofitsidekick.com      hello@nonprofitsidekick.com</a:t>
            </a:r>
            <a:endParaRPr sz="1000">
              <a:solidFill>
                <a:schemeClr val="dk2"/>
              </a:solidFill>
              <a:latin typeface="Outfit Thin"/>
              <a:ea typeface="Outfit Thin"/>
              <a:cs typeface="Outfit Thin"/>
              <a:sym typeface="Outfit Thin"/>
            </a:endParaRPr>
          </a:p>
        </p:txBody>
      </p:sp>
      <p:pic>
        <p:nvPicPr>
          <p:cNvPr id="113" name="Google Shape;113;p21"/>
          <p:cNvPicPr preferRelativeResize="0"/>
          <p:nvPr/>
        </p:nvPicPr>
        <p:blipFill>
          <a:blip r:embed="rId3">
            <a:alphaModFix/>
          </a:blip>
          <a:stretch>
            <a:fillRect/>
          </a:stretch>
        </p:blipFill>
        <p:spPr>
          <a:xfrm>
            <a:off x="8031000" y="-307900"/>
            <a:ext cx="1769775" cy="17697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hyperlink" Target="mailto:wendy@nonprofitsidekick.com" TargetMode="External"/><Relationship Id="rId6" Type="http://schemas.openxmlformats.org/officeDocument/2006/relationships/hyperlink" Target="mailto:wendy@nonprofitsidekick.com" TargetMode="External"/><Relationship Id="rId7" Type="http://schemas.openxmlformats.org/officeDocument/2006/relationships/hyperlink" Target="mailto:stephanie@nonprofitsidekick.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4"/>
          <p:cNvSpPr txBox="1"/>
          <p:nvPr>
            <p:ph idx="4294967295" type="title"/>
          </p:nvPr>
        </p:nvSpPr>
        <p:spPr>
          <a:xfrm>
            <a:off x="0" y="2150038"/>
            <a:ext cx="91440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5000"/>
              <a:t>Nonprofit</a:t>
            </a:r>
            <a:r>
              <a:rPr b="1" lang="en" sz="5000">
                <a:solidFill>
                  <a:schemeClr val="accent1"/>
                </a:solidFill>
              </a:rPr>
              <a:t> • </a:t>
            </a:r>
            <a:r>
              <a:rPr b="1" lang="en" sz="5000"/>
              <a:t>Governance</a:t>
            </a:r>
            <a:endParaRPr b="1" sz="5000"/>
          </a:p>
        </p:txBody>
      </p:sp>
      <p:pic>
        <p:nvPicPr>
          <p:cNvPr id="228" name="Google Shape;228;p44"/>
          <p:cNvPicPr preferRelativeResize="0"/>
          <p:nvPr/>
        </p:nvPicPr>
        <p:blipFill>
          <a:blip r:embed="rId3">
            <a:alphaModFix amt="11000"/>
          </a:blip>
          <a:stretch>
            <a:fillRect/>
          </a:stretch>
        </p:blipFill>
        <p:spPr>
          <a:xfrm>
            <a:off x="2734201" y="732825"/>
            <a:ext cx="3676225" cy="3676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3"/>
          <p:cNvSpPr txBox="1"/>
          <p:nvPr>
            <p:ph idx="1" type="body"/>
          </p:nvPr>
        </p:nvSpPr>
        <p:spPr>
          <a:xfrm>
            <a:off x="311700" y="1152475"/>
            <a:ext cx="771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pic>
        <p:nvPicPr>
          <p:cNvPr id="295" name="Google Shape;295;p53"/>
          <p:cNvPicPr preferRelativeResize="0"/>
          <p:nvPr/>
        </p:nvPicPr>
        <p:blipFill>
          <a:blip r:embed="rId3">
            <a:alphaModFix/>
          </a:blip>
          <a:stretch>
            <a:fillRect/>
          </a:stretch>
        </p:blipFill>
        <p:spPr>
          <a:xfrm>
            <a:off x="0" y="-93025"/>
            <a:ext cx="9144000" cy="5581266"/>
          </a:xfrm>
          <a:prstGeom prst="rect">
            <a:avLst/>
          </a:prstGeom>
          <a:noFill/>
          <a:ln>
            <a:noFill/>
          </a:ln>
        </p:spPr>
      </p:pic>
      <p:sp>
        <p:nvSpPr>
          <p:cNvPr id="296" name="Google Shape;296;p53"/>
          <p:cNvSpPr/>
          <p:nvPr/>
        </p:nvSpPr>
        <p:spPr>
          <a:xfrm>
            <a:off x="1949550" y="1589850"/>
            <a:ext cx="5244900" cy="19638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lt1"/>
                </a:solidFill>
                <a:latin typeface="Outfit"/>
                <a:ea typeface="Outfit"/>
                <a:cs typeface="Outfit"/>
                <a:sym typeface="Outfit"/>
              </a:rPr>
              <a:t>The majority (some say ⅔) of board members should be independent. </a:t>
            </a:r>
            <a:endParaRPr sz="1800">
              <a:solidFill>
                <a:schemeClr val="lt1"/>
              </a:solidFill>
              <a:latin typeface="Outfit"/>
              <a:ea typeface="Outfit"/>
              <a:cs typeface="Outfit"/>
              <a:sym typeface="Outfi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4"/>
          <p:cNvSpPr txBox="1"/>
          <p:nvPr>
            <p:ph type="title"/>
          </p:nvPr>
        </p:nvSpPr>
        <p:spPr>
          <a:xfrm>
            <a:off x="904225" y="450150"/>
            <a:ext cx="7362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Governing Board </a:t>
            </a:r>
            <a:endParaRPr/>
          </a:p>
          <a:p>
            <a:pPr indent="0" lvl="0" marL="0" rtl="0" algn="ctr">
              <a:spcBef>
                <a:spcPts val="0"/>
              </a:spcBef>
              <a:spcAft>
                <a:spcPts val="0"/>
              </a:spcAft>
              <a:buNone/>
            </a:pPr>
            <a:r>
              <a:rPr lang="en">
                <a:solidFill>
                  <a:schemeClr val="accent1"/>
                </a:solidFill>
              </a:rPr>
              <a:t>vs.</a:t>
            </a:r>
            <a:r>
              <a:rPr lang="en"/>
              <a:t> </a:t>
            </a:r>
            <a:endParaRPr/>
          </a:p>
          <a:p>
            <a:pPr indent="0" lvl="0" marL="0" rtl="0" algn="ctr">
              <a:spcBef>
                <a:spcPts val="0"/>
              </a:spcBef>
              <a:spcAft>
                <a:spcPts val="0"/>
              </a:spcAft>
              <a:buNone/>
            </a:pPr>
            <a:r>
              <a:rPr lang="en"/>
              <a:t>Advisory Board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pSp>
        <p:nvGrpSpPr>
          <p:cNvPr id="306" name="Google Shape;306;p55"/>
          <p:cNvGrpSpPr/>
          <p:nvPr/>
        </p:nvGrpSpPr>
        <p:grpSpPr>
          <a:xfrm>
            <a:off x="1393550" y="772800"/>
            <a:ext cx="6093600" cy="3775200"/>
            <a:chOff x="1393550" y="772800"/>
            <a:chExt cx="6093600" cy="3775200"/>
          </a:xfrm>
        </p:grpSpPr>
        <p:sp>
          <p:nvSpPr>
            <p:cNvPr id="307" name="Google Shape;307;p55"/>
            <p:cNvSpPr/>
            <p:nvPr/>
          </p:nvSpPr>
          <p:spPr>
            <a:xfrm>
              <a:off x="1393550" y="772800"/>
              <a:ext cx="6093600" cy="3775200"/>
            </a:xfrm>
            <a:prstGeom prst="rect">
              <a:avLst/>
            </a:prstGeom>
            <a:solidFill>
              <a:schemeClr val="lt1"/>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08" name="Google Shape;308;p55"/>
            <p:cNvSpPr/>
            <p:nvPr/>
          </p:nvSpPr>
          <p:spPr>
            <a:xfrm>
              <a:off x="1463150" y="842400"/>
              <a:ext cx="5954400" cy="3636000"/>
            </a:xfrm>
            <a:prstGeom prst="rect">
              <a:avLst/>
            </a:prstGeom>
            <a:solidFill>
              <a:schemeClr val="lt1"/>
            </a:solidFill>
            <a:ln cap="flat" cmpd="sng" w="76200">
              <a:solidFill>
                <a:srgbClr val="FF6CA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grpSp>
      <p:sp>
        <p:nvSpPr>
          <p:cNvPr id="309" name="Google Shape;309;p55"/>
          <p:cNvSpPr txBox="1"/>
          <p:nvPr/>
        </p:nvSpPr>
        <p:spPr>
          <a:xfrm>
            <a:off x="2097275" y="1265750"/>
            <a:ext cx="46620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solidFill>
                  <a:schemeClr val="dk1"/>
                </a:solidFill>
                <a:latin typeface="Times New Roman"/>
                <a:ea typeface="Times New Roman"/>
                <a:cs typeface="Times New Roman"/>
                <a:sym typeface="Times New Roman"/>
              </a:rPr>
              <a:t>fiduciary</a:t>
            </a:r>
            <a:endParaRPr b="1" sz="4600">
              <a:solidFill>
                <a:schemeClr val="dk1"/>
              </a:solidFill>
              <a:latin typeface="Times New Roman"/>
              <a:ea typeface="Times New Roman"/>
              <a:cs typeface="Times New Roman"/>
              <a:sym typeface="Times New Roman"/>
            </a:endParaRPr>
          </a:p>
        </p:txBody>
      </p:sp>
      <p:sp>
        <p:nvSpPr>
          <p:cNvPr id="310" name="Google Shape;310;p55"/>
          <p:cNvSpPr txBox="1"/>
          <p:nvPr/>
        </p:nvSpPr>
        <p:spPr>
          <a:xfrm>
            <a:off x="2097275" y="1854075"/>
            <a:ext cx="1027200" cy="5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chemeClr val="dk1"/>
                </a:solidFill>
                <a:latin typeface="Times New Roman"/>
                <a:ea typeface="Times New Roman"/>
                <a:cs typeface="Times New Roman"/>
                <a:sym typeface="Times New Roman"/>
              </a:rPr>
              <a:t>noun</a:t>
            </a:r>
            <a:endParaRPr i="1" sz="2400">
              <a:solidFill>
                <a:schemeClr val="dk1"/>
              </a:solidFill>
              <a:latin typeface="Times New Roman"/>
              <a:ea typeface="Times New Roman"/>
              <a:cs typeface="Times New Roman"/>
              <a:sym typeface="Times New Roman"/>
            </a:endParaRPr>
          </a:p>
        </p:txBody>
      </p:sp>
      <p:sp>
        <p:nvSpPr>
          <p:cNvPr id="311" name="Google Shape;311;p55"/>
          <p:cNvSpPr txBox="1"/>
          <p:nvPr/>
        </p:nvSpPr>
        <p:spPr>
          <a:xfrm>
            <a:off x="2179000" y="2542475"/>
            <a:ext cx="4662000" cy="10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a person or organization that acts on behalf of another person or persons, with a legal and ethical obligation to put that person’s interest ahead of their own.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6"/>
          <p:cNvPicPr preferRelativeResize="0"/>
          <p:nvPr/>
        </p:nvPicPr>
        <p:blipFill>
          <a:blip r:embed="rId3">
            <a:alphaModFix amt="21000"/>
          </a:blip>
          <a:stretch>
            <a:fillRect/>
          </a:stretch>
        </p:blipFill>
        <p:spPr>
          <a:xfrm>
            <a:off x="0" y="3125"/>
            <a:ext cx="9144000" cy="5137277"/>
          </a:xfrm>
          <a:prstGeom prst="rect">
            <a:avLst/>
          </a:prstGeom>
          <a:noFill/>
          <a:ln>
            <a:noFill/>
          </a:ln>
        </p:spPr>
      </p:pic>
      <p:sp>
        <p:nvSpPr>
          <p:cNvPr id="317" name="Google Shape;317;p56"/>
          <p:cNvSpPr txBox="1"/>
          <p:nvPr>
            <p:ph type="title"/>
          </p:nvPr>
        </p:nvSpPr>
        <p:spPr>
          <a:xfrm>
            <a:off x="311700" y="445025"/>
            <a:ext cx="693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Member Fiduciary Duties</a:t>
            </a:r>
            <a:endParaRPr/>
          </a:p>
        </p:txBody>
      </p:sp>
      <p:sp>
        <p:nvSpPr>
          <p:cNvPr id="318" name="Google Shape;318;p56"/>
          <p:cNvSpPr txBox="1"/>
          <p:nvPr/>
        </p:nvSpPr>
        <p:spPr>
          <a:xfrm>
            <a:off x="354850" y="1686300"/>
            <a:ext cx="2331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latin typeface="Outfit"/>
                <a:ea typeface="Outfit"/>
                <a:cs typeface="Outfit"/>
                <a:sym typeface="Outfit"/>
              </a:rPr>
              <a:t>Duty of Care </a:t>
            </a:r>
            <a:endParaRPr b="1" sz="1600">
              <a:solidFill>
                <a:schemeClr val="dk1"/>
              </a:solidFill>
              <a:latin typeface="Outfit"/>
              <a:ea typeface="Outfit"/>
              <a:cs typeface="Outfit"/>
              <a:sym typeface="Outfit"/>
            </a:endParaRPr>
          </a:p>
          <a:p>
            <a:pPr indent="0" lvl="0" marL="0" rtl="0" algn="l">
              <a:lnSpc>
                <a:spcPct val="115000"/>
              </a:lnSpc>
              <a:spcBef>
                <a:spcPts val="1600"/>
              </a:spcBef>
              <a:spcAft>
                <a:spcPts val="1600"/>
              </a:spcAft>
              <a:buNone/>
            </a:pPr>
            <a:r>
              <a:rPr lang="en" sz="1300">
                <a:solidFill>
                  <a:schemeClr val="dk1"/>
                </a:solidFill>
                <a:latin typeface="Outfit"/>
                <a:ea typeface="Outfit"/>
                <a:cs typeface="Outfit"/>
                <a:sym typeface="Outfit"/>
              </a:rPr>
              <a:t>Each board member has a legal responsibility to participate actively in making decisions on behalf of the organization and to exercise his or her best judgment while doing so. This applies to the mission/purpose as well as sustainability/finances.  </a:t>
            </a:r>
            <a:endParaRPr b="1" sz="1300">
              <a:solidFill>
                <a:schemeClr val="dk1"/>
              </a:solidFill>
              <a:latin typeface="Outfit"/>
              <a:ea typeface="Outfit"/>
              <a:cs typeface="Outfit"/>
              <a:sym typeface="Outfit"/>
            </a:endParaRPr>
          </a:p>
        </p:txBody>
      </p:sp>
      <p:sp>
        <p:nvSpPr>
          <p:cNvPr id="319" name="Google Shape;319;p56"/>
          <p:cNvSpPr txBox="1"/>
          <p:nvPr/>
        </p:nvSpPr>
        <p:spPr>
          <a:xfrm>
            <a:off x="3168325" y="1686300"/>
            <a:ext cx="25152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latin typeface="Outfit"/>
                <a:ea typeface="Outfit"/>
                <a:cs typeface="Outfit"/>
                <a:sym typeface="Outfit"/>
              </a:rPr>
              <a:t>Duty of Loyalty </a:t>
            </a:r>
            <a:endParaRPr b="1" sz="1600">
              <a:solidFill>
                <a:schemeClr val="dk1"/>
              </a:solidFill>
              <a:latin typeface="Outfit"/>
              <a:ea typeface="Outfit"/>
              <a:cs typeface="Outfit"/>
              <a:sym typeface="Outfit"/>
            </a:endParaRPr>
          </a:p>
          <a:p>
            <a:pPr indent="0" lvl="0" marL="0" rtl="0" algn="l">
              <a:lnSpc>
                <a:spcPct val="115000"/>
              </a:lnSpc>
              <a:spcBef>
                <a:spcPts val="1600"/>
              </a:spcBef>
              <a:spcAft>
                <a:spcPts val="1600"/>
              </a:spcAft>
              <a:buNone/>
            </a:pPr>
            <a:r>
              <a:rPr lang="en" sz="1300">
                <a:solidFill>
                  <a:schemeClr val="dk1"/>
                </a:solidFill>
                <a:latin typeface="Outfit"/>
                <a:ea typeface="Outfit"/>
                <a:cs typeface="Outfit"/>
                <a:sym typeface="Outfit"/>
              </a:rPr>
              <a:t>Each board member must put the interests of the organization before their personal and professional interests when acting on behalf of the organization in a decision- making capacity. The organization’s needs and mission/purpose come first.  </a:t>
            </a:r>
            <a:endParaRPr b="1" sz="1300">
              <a:solidFill>
                <a:schemeClr val="dk1"/>
              </a:solidFill>
              <a:latin typeface="Outfit"/>
              <a:ea typeface="Outfit"/>
              <a:cs typeface="Outfit"/>
              <a:sym typeface="Outfit"/>
            </a:endParaRPr>
          </a:p>
        </p:txBody>
      </p:sp>
      <p:sp>
        <p:nvSpPr>
          <p:cNvPr id="320" name="Google Shape;320;p56"/>
          <p:cNvSpPr txBox="1"/>
          <p:nvPr/>
        </p:nvSpPr>
        <p:spPr>
          <a:xfrm>
            <a:off x="6134200" y="1686300"/>
            <a:ext cx="23313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latin typeface="Outfit"/>
                <a:ea typeface="Outfit"/>
                <a:cs typeface="Outfit"/>
                <a:sym typeface="Outfit"/>
              </a:rPr>
              <a:t>Duty of Obedience </a:t>
            </a:r>
            <a:endParaRPr b="1" sz="1600">
              <a:solidFill>
                <a:schemeClr val="dk1"/>
              </a:solidFill>
              <a:latin typeface="Outfit"/>
              <a:ea typeface="Outfit"/>
              <a:cs typeface="Outfit"/>
              <a:sym typeface="Outfit"/>
            </a:endParaRPr>
          </a:p>
          <a:p>
            <a:pPr indent="0" lvl="0" marL="0" rtl="0" algn="l">
              <a:lnSpc>
                <a:spcPct val="115000"/>
              </a:lnSpc>
              <a:spcBef>
                <a:spcPts val="1600"/>
              </a:spcBef>
              <a:spcAft>
                <a:spcPts val="1600"/>
              </a:spcAft>
              <a:buNone/>
            </a:pPr>
            <a:r>
              <a:rPr lang="en" sz="1300">
                <a:solidFill>
                  <a:schemeClr val="dk1"/>
                </a:solidFill>
                <a:latin typeface="Outfit"/>
                <a:ea typeface="Outfit"/>
                <a:cs typeface="Outfit"/>
                <a:sym typeface="Outfit"/>
              </a:rPr>
              <a:t>Board members bear the legal responsibility of ensuring that the organization complies with any and all  applicable federal, state and local laws and, just as importantly,  adheres to and works to fulfill its mission and purpose. </a:t>
            </a:r>
            <a:endParaRPr b="1" sz="1300">
              <a:solidFill>
                <a:schemeClr val="dk1"/>
              </a:solidFill>
              <a:latin typeface="Outfit"/>
              <a:ea typeface="Outfit"/>
              <a:cs typeface="Outfit"/>
              <a:sym typeface="Outfit"/>
            </a:endParaRPr>
          </a:p>
        </p:txBody>
      </p:sp>
      <p:cxnSp>
        <p:nvCxnSpPr>
          <p:cNvPr id="321" name="Google Shape;321;p56"/>
          <p:cNvCxnSpPr/>
          <p:nvPr/>
        </p:nvCxnSpPr>
        <p:spPr>
          <a:xfrm>
            <a:off x="2953825" y="1885950"/>
            <a:ext cx="0" cy="2636700"/>
          </a:xfrm>
          <a:prstGeom prst="straightConnector1">
            <a:avLst/>
          </a:prstGeom>
          <a:noFill/>
          <a:ln cap="flat" cmpd="sng" w="9525">
            <a:solidFill>
              <a:schemeClr val="accent1"/>
            </a:solidFill>
            <a:prstDash val="solid"/>
            <a:round/>
            <a:headEnd len="med" w="med" type="none"/>
            <a:tailEnd len="med" w="med" type="none"/>
          </a:ln>
        </p:spPr>
      </p:cxnSp>
      <p:cxnSp>
        <p:nvCxnSpPr>
          <p:cNvPr id="322" name="Google Shape;322;p56"/>
          <p:cNvCxnSpPr/>
          <p:nvPr/>
        </p:nvCxnSpPr>
        <p:spPr>
          <a:xfrm>
            <a:off x="5892300" y="1885950"/>
            <a:ext cx="0" cy="26367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7"/>
          <p:cNvSpPr/>
          <p:nvPr/>
        </p:nvSpPr>
        <p:spPr>
          <a:xfrm>
            <a:off x="2475750" y="2446050"/>
            <a:ext cx="4497300" cy="13182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400">
              <a:solidFill>
                <a:schemeClr val="lt1"/>
              </a:solidFill>
              <a:latin typeface="Outfit"/>
              <a:ea typeface="Outfit"/>
              <a:cs typeface="Outfit"/>
              <a:sym typeface="Outfit"/>
            </a:endParaRPr>
          </a:p>
        </p:txBody>
      </p:sp>
      <p:sp>
        <p:nvSpPr>
          <p:cNvPr id="328" name="Google Shape;328;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Who is legally accountable for a nonprofit organization’s action?</a:t>
            </a:r>
            <a:endParaRPr/>
          </a:p>
        </p:txBody>
      </p:sp>
      <p:sp>
        <p:nvSpPr>
          <p:cNvPr id="329" name="Google Shape;329;p57"/>
          <p:cNvSpPr/>
          <p:nvPr/>
        </p:nvSpPr>
        <p:spPr>
          <a:xfrm>
            <a:off x="2323350" y="2293650"/>
            <a:ext cx="4497300" cy="1318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400">
                <a:solidFill>
                  <a:schemeClr val="lt1"/>
                </a:solidFill>
                <a:latin typeface="Outfit"/>
                <a:ea typeface="Outfit"/>
                <a:cs typeface="Outfit"/>
                <a:sym typeface="Outfit"/>
              </a:rPr>
              <a:t>The Board</a:t>
            </a:r>
            <a:endParaRPr sz="4400">
              <a:solidFill>
                <a:schemeClr val="lt1"/>
              </a:solidFill>
              <a:latin typeface="Outfit"/>
              <a:ea typeface="Outfit"/>
              <a:cs typeface="Outfit"/>
              <a:sym typeface="Outfi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Managing Risk – Insurance</a:t>
            </a:r>
            <a:endParaRPr/>
          </a:p>
        </p:txBody>
      </p:sp>
      <p:sp>
        <p:nvSpPr>
          <p:cNvPr id="335" name="Google Shape;335;p58"/>
          <p:cNvSpPr txBox="1"/>
          <p:nvPr>
            <p:ph idx="1" type="body"/>
          </p:nvPr>
        </p:nvSpPr>
        <p:spPr>
          <a:xfrm>
            <a:off x="457200" y="1152475"/>
            <a:ext cx="7573800" cy="3416400"/>
          </a:xfrm>
          <a:prstGeom prst="rect">
            <a:avLst/>
          </a:prstGeom>
        </p:spPr>
        <p:txBody>
          <a:bodyPr anchorCtr="0" anchor="t" bIns="91425" lIns="91425" spcFirstLastPara="1" rIns="91425" wrap="square" tIns="91425">
            <a:noAutofit/>
          </a:bodyPr>
          <a:lstStyle/>
          <a:p>
            <a:pPr indent="-342900" lvl="0" marL="457200" rtl="0" algn="l">
              <a:lnSpc>
                <a:spcPct val="137307"/>
              </a:lnSpc>
              <a:spcBef>
                <a:spcPts val="1000"/>
              </a:spcBef>
              <a:spcAft>
                <a:spcPts val="0"/>
              </a:spcAft>
              <a:buSzPts val="1800"/>
              <a:buChar char="●"/>
            </a:pPr>
            <a:r>
              <a:rPr b="1" lang="en">
                <a:highlight>
                  <a:srgbClr val="FFFFFF"/>
                </a:highlight>
              </a:rPr>
              <a:t>General liability</a:t>
            </a:r>
            <a:r>
              <a:rPr lang="en">
                <a:highlight>
                  <a:srgbClr val="FFFFFF"/>
                </a:highlight>
              </a:rPr>
              <a:t> coverage responds to claims alleging bodily injury and property damage. </a:t>
            </a:r>
            <a:endParaRPr>
              <a:highlight>
                <a:srgbClr val="FFFFFF"/>
              </a:highlight>
            </a:endParaRPr>
          </a:p>
          <a:p>
            <a:pPr indent="-342900" lvl="0" marL="457200" rtl="0" algn="l">
              <a:lnSpc>
                <a:spcPct val="137307"/>
              </a:lnSpc>
              <a:spcBef>
                <a:spcPts val="1000"/>
              </a:spcBef>
              <a:spcAft>
                <a:spcPts val="0"/>
              </a:spcAft>
              <a:buSzPts val="1800"/>
              <a:buChar char="●"/>
            </a:pPr>
            <a:r>
              <a:rPr b="1" lang="en">
                <a:highlight>
                  <a:srgbClr val="FFFFFF"/>
                </a:highlight>
              </a:rPr>
              <a:t>Professional liability</a:t>
            </a:r>
            <a:r>
              <a:rPr lang="en">
                <a:highlight>
                  <a:srgbClr val="FFFFFF"/>
                </a:highlight>
              </a:rPr>
              <a:t> coverage responds to claims alleging negligence in the delivery of professional services. </a:t>
            </a:r>
            <a:endParaRPr>
              <a:highlight>
                <a:srgbClr val="FFFFFF"/>
              </a:highlight>
            </a:endParaRPr>
          </a:p>
          <a:p>
            <a:pPr indent="-342900" lvl="0" marL="457200" rtl="0" algn="l">
              <a:lnSpc>
                <a:spcPct val="137307"/>
              </a:lnSpc>
              <a:spcBef>
                <a:spcPts val="1000"/>
              </a:spcBef>
              <a:spcAft>
                <a:spcPts val="0"/>
              </a:spcAft>
              <a:buSzPts val="1800"/>
              <a:buChar char="●"/>
            </a:pPr>
            <a:r>
              <a:rPr b="1" lang="en">
                <a:highlight>
                  <a:srgbClr val="FFFFFF"/>
                </a:highlight>
              </a:rPr>
              <a:t>Directors and Officers</a:t>
            </a:r>
            <a:r>
              <a:rPr lang="en">
                <a:highlight>
                  <a:srgbClr val="FFFFFF"/>
                </a:highlight>
              </a:rPr>
              <a:t> policies respond to claims alleging wrongful management decisions. In some cases defense costs are in addition to the limit of liability, while in other policies funds spent on legal defense reduce the limit available for judgments and settlements.</a:t>
            </a:r>
            <a:endParaRPr>
              <a:highlight>
                <a:srgbClr val="FFFFFF"/>
              </a:highlight>
            </a:endParaRPr>
          </a:p>
          <a:p>
            <a:pPr indent="0" lvl="0" marL="0" rtl="0" algn="l">
              <a:lnSpc>
                <a:spcPct val="137307"/>
              </a:lnSpc>
              <a:spcBef>
                <a:spcPts val="0"/>
              </a:spcBef>
              <a:spcAft>
                <a:spcPts val="0"/>
              </a:spcAft>
              <a:buNone/>
            </a:pPr>
            <a:r>
              <a:t/>
            </a:r>
            <a:endParaRPr>
              <a:highlight>
                <a:srgbClr val="FFFFFF"/>
              </a:highlight>
            </a:endParaRPr>
          </a:p>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Managing Risk – Engagement</a:t>
            </a:r>
            <a:endParaRPr/>
          </a:p>
        </p:txBody>
      </p:sp>
      <p:sp>
        <p:nvSpPr>
          <p:cNvPr id="341" name="Google Shape;341;p59"/>
          <p:cNvSpPr txBox="1"/>
          <p:nvPr>
            <p:ph idx="1" type="body"/>
          </p:nvPr>
        </p:nvSpPr>
        <p:spPr>
          <a:xfrm>
            <a:off x="2698425" y="1533475"/>
            <a:ext cx="5332500" cy="3416400"/>
          </a:xfrm>
          <a:prstGeom prst="rect">
            <a:avLst/>
          </a:prstGeom>
        </p:spPr>
        <p:txBody>
          <a:bodyPr anchorCtr="0" anchor="t" bIns="91425" lIns="91425" spcFirstLastPara="1" rIns="91425" wrap="square" tIns="91425">
            <a:noAutofit/>
          </a:bodyPr>
          <a:lstStyle/>
          <a:p>
            <a:pPr indent="-342900" lvl="0" marL="457200" rtl="0" algn="l">
              <a:lnSpc>
                <a:spcPct val="137307"/>
              </a:lnSpc>
              <a:spcBef>
                <a:spcPts val="1000"/>
              </a:spcBef>
              <a:spcAft>
                <a:spcPts val="0"/>
              </a:spcAft>
              <a:buSzPts val="1800"/>
              <a:buChar char="●"/>
            </a:pPr>
            <a:r>
              <a:rPr lang="en">
                <a:highlight>
                  <a:srgbClr val="FFFFFF"/>
                </a:highlight>
              </a:rPr>
              <a:t>Pay attention</a:t>
            </a:r>
            <a:endParaRPr>
              <a:highlight>
                <a:srgbClr val="FFFFFF"/>
              </a:highlight>
            </a:endParaRPr>
          </a:p>
          <a:p>
            <a:pPr indent="-342900" lvl="0" marL="457200" rtl="0" algn="l">
              <a:lnSpc>
                <a:spcPct val="137307"/>
              </a:lnSpc>
              <a:spcBef>
                <a:spcPts val="0"/>
              </a:spcBef>
              <a:spcAft>
                <a:spcPts val="0"/>
              </a:spcAft>
              <a:buSzPts val="1800"/>
              <a:buChar char="●"/>
            </a:pPr>
            <a:r>
              <a:rPr lang="en">
                <a:highlight>
                  <a:srgbClr val="FFFFFF"/>
                </a:highlight>
              </a:rPr>
              <a:t>Read the reports, emails, etc. </a:t>
            </a:r>
            <a:endParaRPr>
              <a:highlight>
                <a:srgbClr val="FFFFFF"/>
              </a:highlight>
            </a:endParaRPr>
          </a:p>
          <a:p>
            <a:pPr indent="-342900" lvl="0" marL="457200" rtl="0" algn="l">
              <a:lnSpc>
                <a:spcPct val="137307"/>
              </a:lnSpc>
              <a:spcBef>
                <a:spcPts val="0"/>
              </a:spcBef>
              <a:spcAft>
                <a:spcPts val="0"/>
              </a:spcAft>
              <a:buSzPts val="1800"/>
              <a:buChar char="●"/>
            </a:pPr>
            <a:r>
              <a:rPr lang="en">
                <a:highlight>
                  <a:srgbClr val="FFFFFF"/>
                </a:highlight>
              </a:rPr>
              <a:t>Attend board meetings</a:t>
            </a:r>
            <a:endParaRPr>
              <a:highlight>
                <a:srgbClr val="FFFFFF"/>
              </a:highlight>
            </a:endParaRPr>
          </a:p>
          <a:p>
            <a:pPr indent="-342900" lvl="0" marL="457200" rtl="0" algn="l">
              <a:lnSpc>
                <a:spcPct val="137307"/>
              </a:lnSpc>
              <a:spcBef>
                <a:spcPts val="0"/>
              </a:spcBef>
              <a:spcAft>
                <a:spcPts val="0"/>
              </a:spcAft>
              <a:buSzPts val="1800"/>
              <a:buChar char="●"/>
            </a:pPr>
            <a:r>
              <a:rPr lang="en">
                <a:highlight>
                  <a:srgbClr val="FFFFFF"/>
                </a:highlight>
              </a:rPr>
              <a:t>Ask questions</a:t>
            </a:r>
            <a:endParaRPr>
              <a:highlight>
                <a:srgbClr val="FFFFFF"/>
              </a:highlight>
            </a:endParaRPr>
          </a:p>
          <a:p>
            <a:pPr indent="-342900" lvl="0" marL="457200" rtl="0" algn="l">
              <a:lnSpc>
                <a:spcPct val="137307"/>
              </a:lnSpc>
              <a:spcBef>
                <a:spcPts val="0"/>
              </a:spcBef>
              <a:spcAft>
                <a:spcPts val="0"/>
              </a:spcAft>
              <a:buSzPts val="1800"/>
              <a:buChar char="●"/>
            </a:pPr>
            <a:r>
              <a:rPr lang="en">
                <a:highlight>
                  <a:srgbClr val="FFFFFF"/>
                </a:highlight>
              </a:rPr>
              <a:t>Understand the expectations of your position</a:t>
            </a:r>
            <a:endParaRPr>
              <a:highlight>
                <a:srgbClr val="FFFFFF"/>
              </a:highlight>
            </a:endParaRPr>
          </a:p>
          <a:p>
            <a:pPr indent="-342900" lvl="0" marL="457200" rtl="0" algn="l">
              <a:lnSpc>
                <a:spcPct val="137307"/>
              </a:lnSpc>
              <a:spcBef>
                <a:spcPts val="0"/>
              </a:spcBef>
              <a:spcAft>
                <a:spcPts val="0"/>
              </a:spcAft>
              <a:buSzPts val="1800"/>
              <a:buChar char="●"/>
            </a:pPr>
            <a:r>
              <a:rPr lang="en">
                <a:highlight>
                  <a:srgbClr val="FFFFFF"/>
                </a:highlight>
              </a:rPr>
              <a:t>Maintain open communications - listen</a:t>
            </a:r>
            <a:endParaRPr>
              <a:highlight>
                <a:srgbClr val="FFFFFF"/>
              </a:highlight>
            </a:endParaRPr>
          </a:p>
          <a:p>
            <a:pPr indent="0" lvl="0" marL="0" rtl="0" algn="l">
              <a:lnSpc>
                <a:spcPct val="137307"/>
              </a:lnSpc>
              <a:spcBef>
                <a:spcPts val="0"/>
              </a:spcBef>
              <a:spcAft>
                <a:spcPts val="0"/>
              </a:spcAft>
              <a:buNone/>
            </a:pPr>
            <a:r>
              <a:t/>
            </a:r>
            <a:endParaRPr>
              <a:highlight>
                <a:srgbClr val="FFFFFF"/>
              </a:highlight>
            </a:endParaRPr>
          </a:p>
          <a:p>
            <a:pPr indent="0" lvl="0" marL="0" rtl="0" algn="l">
              <a:spcBef>
                <a:spcPts val="0"/>
              </a:spcBef>
              <a:spcAft>
                <a:spcPts val="1200"/>
              </a:spcAft>
              <a:buNone/>
            </a:pPr>
            <a:r>
              <a:t/>
            </a:r>
            <a:endParaRPr/>
          </a:p>
        </p:txBody>
      </p:sp>
      <p:pic>
        <p:nvPicPr>
          <p:cNvPr id="342" name="Google Shape;342;p59"/>
          <p:cNvPicPr preferRelativeResize="0"/>
          <p:nvPr/>
        </p:nvPicPr>
        <p:blipFill rotWithShape="1">
          <a:blip r:embed="rId3">
            <a:alphaModFix/>
          </a:blip>
          <a:srcRect b="37148" l="42870" r="21722" t="11270"/>
          <a:stretch/>
        </p:blipFill>
        <p:spPr>
          <a:xfrm>
            <a:off x="457200" y="1477800"/>
            <a:ext cx="1824299" cy="26531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0"/>
          <p:cNvSpPr txBox="1"/>
          <p:nvPr>
            <p:ph type="title"/>
          </p:nvPr>
        </p:nvSpPr>
        <p:spPr>
          <a:xfrm>
            <a:off x="270000" y="653300"/>
            <a:ext cx="867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“Types” of Nonprofit Governing Boards</a:t>
            </a:r>
            <a:endParaRPr/>
          </a:p>
        </p:txBody>
      </p:sp>
      <p:grpSp>
        <p:nvGrpSpPr>
          <p:cNvPr id="348" name="Google Shape;348;p60"/>
          <p:cNvGrpSpPr/>
          <p:nvPr/>
        </p:nvGrpSpPr>
        <p:grpSpPr>
          <a:xfrm>
            <a:off x="2979552" y="1634500"/>
            <a:ext cx="2525400" cy="2566200"/>
            <a:chOff x="2979552" y="1634500"/>
            <a:chExt cx="2525400" cy="2566200"/>
          </a:xfrm>
        </p:grpSpPr>
        <p:sp>
          <p:nvSpPr>
            <p:cNvPr id="349" name="Google Shape;349;p60"/>
            <p:cNvSpPr/>
            <p:nvPr/>
          </p:nvSpPr>
          <p:spPr>
            <a:xfrm flipH="1" rot="10800000">
              <a:off x="2979552" y="1634500"/>
              <a:ext cx="2525400" cy="2566200"/>
            </a:xfrm>
            <a:prstGeom prst="round2DiagRect">
              <a:avLst>
                <a:gd fmla="val 0" name="adj1"/>
                <a:gd fmla="val 17764"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350" name="Google Shape;350;p60"/>
            <p:cNvSpPr txBox="1"/>
            <p:nvPr/>
          </p:nvSpPr>
          <p:spPr>
            <a:xfrm>
              <a:off x="3297279" y="1842272"/>
              <a:ext cx="1885200" cy="6834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Raleway"/>
                  <a:ea typeface="Raleway"/>
                  <a:cs typeface="Raleway"/>
                  <a:sym typeface="Raleway"/>
                </a:rPr>
                <a:t>Guiding</a:t>
              </a:r>
              <a:endParaRPr sz="1800">
                <a:solidFill>
                  <a:schemeClr val="lt1"/>
                </a:solidFill>
                <a:latin typeface="Raleway"/>
                <a:ea typeface="Raleway"/>
                <a:cs typeface="Raleway"/>
                <a:sym typeface="Raleway"/>
              </a:endParaRPr>
            </a:p>
          </p:txBody>
        </p:sp>
        <p:sp>
          <p:nvSpPr>
            <p:cNvPr id="351" name="Google Shape;351;p60"/>
            <p:cNvSpPr txBox="1"/>
            <p:nvPr/>
          </p:nvSpPr>
          <p:spPr>
            <a:xfrm>
              <a:off x="3142050" y="2220850"/>
              <a:ext cx="2198100" cy="1429500"/>
            </a:xfrm>
            <a:prstGeom prst="rect">
              <a:avLst/>
            </a:prstGeom>
            <a:solidFill>
              <a:schemeClr val="accent1"/>
            </a:solid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More emphasis on leadership and duties</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Operational framework that includes staff </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Committees become important and effective</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More Governing, less Managing</a:t>
              </a:r>
              <a:endParaRPr sz="1100">
                <a:solidFill>
                  <a:schemeClr val="lt1"/>
                </a:solidFill>
                <a:latin typeface="Lato"/>
                <a:ea typeface="Lato"/>
                <a:cs typeface="Lato"/>
                <a:sym typeface="Lato"/>
              </a:endParaRPr>
            </a:p>
          </p:txBody>
        </p:sp>
      </p:grpSp>
      <p:sp>
        <p:nvSpPr>
          <p:cNvPr id="352" name="Google Shape;352;p60"/>
          <p:cNvSpPr/>
          <p:nvPr/>
        </p:nvSpPr>
        <p:spPr>
          <a:xfrm>
            <a:off x="457200" y="1634375"/>
            <a:ext cx="2525400" cy="2566200"/>
          </a:xfrm>
          <a:prstGeom prst="round2DiagRect">
            <a:avLst>
              <a:gd fmla="val 0" name="adj1"/>
              <a:gd fmla="val 17764"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353" name="Google Shape;353;p60"/>
          <p:cNvSpPr txBox="1"/>
          <p:nvPr/>
        </p:nvSpPr>
        <p:spPr>
          <a:xfrm>
            <a:off x="749100" y="1842280"/>
            <a:ext cx="1885200" cy="16083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Raleway"/>
                <a:ea typeface="Raleway"/>
                <a:cs typeface="Raleway"/>
                <a:sym typeface="Raleway"/>
              </a:rPr>
              <a:t>Working </a:t>
            </a:r>
            <a:endParaRPr sz="1800">
              <a:solidFill>
                <a:schemeClr val="lt1"/>
              </a:solidFill>
              <a:latin typeface="Raleway"/>
              <a:ea typeface="Raleway"/>
              <a:cs typeface="Raleway"/>
              <a:sym typeface="Raleway"/>
            </a:endParaRPr>
          </a:p>
        </p:txBody>
      </p:sp>
      <p:sp>
        <p:nvSpPr>
          <p:cNvPr id="354" name="Google Shape;354;p60"/>
          <p:cNvSpPr txBox="1"/>
          <p:nvPr/>
        </p:nvSpPr>
        <p:spPr>
          <a:xfrm>
            <a:off x="594400" y="2220850"/>
            <a:ext cx="2198100" cy="1341900"/>
          </a:xfrm>
          <a:prstGeom prst="rect">
            <a:avLst/>
          </a:prstGeom>
          <a:solidFill>
            <a:schemeClr val="dk1"/>
          </a:solid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Actively doing the work of the organization (management + governing)</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Few or no staff</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May transition  into a non-working board as the organization grows</a:t>
            </a:r>
            <a:endParaRPr sz="1100">
              <a:solidFill>
                <a:srgbClr val="FFFFFF"/>
              </a:solidFill>
              <a:latin typeface="Lato"/>
              <a:ea typeface="Lato"/>
              <a:cs typeface="Lato"/>
              <a:sym typeface="Lato"/>
            </a:endParaRPr>
          </a:p>
        </p:txBody>
      </p:sp>
      <p:grpSp>
        <p:nvGrpSpPr>
          <p:cNvPr id="355" name="Google Shape;355;p60"/>
          <p:cNvGrpSpPr/>
          <p:nvPr/>
        </p:nvGrpSpPr>
        <p:grpSpPr>
          <a:xfrm>
            <a:off x="5504825" y="1634375"/>
            <a:ext cx="2525400" cy="2566200"/>
            <a:chOff x="5504825" y="1634375"/>
            <a:chExt cx="2525400" cy="2566200"/>
          </a:xfrm>
        </p:grpSpPr>
        <p:sp>
          <p:nvSpPr>
            <p:cNvPr id="356" name="Google Shape;356;p60"/>
            <p:cNvSpPr/>
            <p:nvPr/>
          </p:nvSpPr>
          <p:spPr>
            <a:xfrm>
              <a:off x="5504825" y="1634375"/>
              <a:ext cx="2525400" cy="2566200"/>
            </a:xfrm>
            <a:prstGeom prst="round2DiagRect">
              <a:avLst>
                <a:gd fmla="val 0" name="adj1"/>
                <a:gd fmla="val 17764"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357" name="Google Shape;357;p60"/>
            <p:cNvSpPr txBox="1"/>
            <p:nvPr/>
          </p:nvSpPr>
          <p:spPr>
            <a:xfrm>
              <a:off x="5796725" y="1842280"/>
              <a:ext cx="1885200" cy="17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Raleway"/>
                  <a:ea typeface="Raleway"/>
                  <a:cs typeface="Raleway"/>
                  <a:sym typeface="Raleway"/>
                </a:rPr>
                <a:t>Institutional</a:t>
              </a:r>
              <a:endParaRPr sz="1800">
                <a:solidFill>
                  <a:schemeClr val="lt1"/>
                </a:solidFill>
                <a:latin typeface="Raleway"/>
                <a:ea typeface="Raleway"/>
                <a:cs typeface="Raleway"/>
                <a:sym typeface="Raleway"/>
              </a:endParaRPr>
            </a:p>
          </p:txBody>
        </p:sp>
        <p:sp>
          <p:nvSpPr>
            <p:cNvPr id="358" name="Google Shape;358;p60"/>
            <p:cNvSpPr txBox="1"/>
            <p:nvPr/>
          </p:nvSpPr>
          <p:spPr>
            <a:xfrm>
              <a:off x="5618575" y="2220850"/>
              <a:ext cx="2334600" cy="134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Understand their role in governing the organization</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Sees fundraising as key responsibility</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Often grows in number</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Staff is managing the work of the organization</a:t>
              </a:r>
              <a:endParaRPr sz="1100">
                <a:solidFill>
                  <a:schemeClr val="lt1"/>
                </a:solidFill>
                <a:latin typeface="Lato"/>
                <a:ea typeface="Lato"/>
                <a:cs typeface="Lato"/>
                <a:sym typeface="Lato"/>
              </a:endParaRPr>
            </a:p>
            <a:p>
              <a:pPr indent="-298450" lvl="0" marL="457200" rtl="0" algn="l">
                <a:lnSpc>
                  <a:spcPct val="115000"/>
                </a:lnSpc>
                <a:spcBef>
                  <a:spcPts val="0"/>
                </a:spcBef>
                <a:spcAft>
                  <a:spcPts val="0"/>
                </a:spcAft>
                <a:buClr>
                  <a:schemeClr val="lt1"/>
                </a:buClr>
                <a:buSzPts val="1100"/>
                <a:buFont typeface="Lato"/>
                <a:buChar char="●"/>
              </a:pPr>
              <a:r>
                <a:rPr lang="en" sz="1100">
                  <a:solidFill>
                    <a:schemeClr val="lt1"/>
                  </a:solidFill>
                  <a:latin typeface="Lato"/>
                  <a:ea typeface="Lato"/>
                  <a:cs typeface="Lato"/>
                  <a:sym typeface="Lato"/>
                </a:rPr>
                <a:t>Governing, not Managing</a:t>
              </a:r>
              <a:endParaRPr sz="1100">
                <a:solidFill>
                  <a:schemeClr val="lt1"/>
                </a:solidFill>
                <a:latin typeface="Lato"/>
                <a:ea typeface="Lato"/>
                <a:cs typeface="Lato"/>
                <a:sym typeface="Lato"/>
              </a:endParaRPr>
            </a:p>
            <a:p>
              <a:pPr indent="0" lvl="0" marL="0" rtl="0" algn="l">
                <a:lnSpc>
                  <a:spcPct val="115000"/>
                </a:lnSpc>
                <a:spcBef>
                  <a:spcPts val="0"/>
                </a:spcBef>
                <a:spcAft>
                  <a:spcPts val="0"/>
                </a:spcAft>
                <a:buClr>
                  <a:srgbClr val="677480"/>
                </a:buClr>
                <a:buSzPts val="1100"/>
                <a:buFont typeface="Arial"/>
                <a:buNone/>
              </a:pPr>
              <a:r>
                <a:t/>
              </a:r>
              <a:endParaRPr sz="1100">
                <a:solidFill>
                  <a:schemeClr val="lt1"/>
                </a:solidFill>
                <a:latin typeface="Lato"/>
                <a:ea typeface="Lato"/>
                <a:cs typeface="Lato"/>
                <a:sym typeface="Lato"/>
              </a:endParaRPr>
            </a:p>
            <a:p>
              <a:pPr indent="0" lvl="0" marL="0" rtl="0" algn="l">
                <a:lnSpc>
                  <a:spcPct val="115000"/>
                </a:lnSpc>
                <a:spcBef>
                  <a:spcPts val="0"/>
                </a:spcBef>
                <a:spcAft>
                  <a:spcPts val="1600"/>
                </a:spcAft>
                <a:buNone/>
              </a:pPr>
              <a:r>
                <a:t/>
              </a:r>
              <a:endParaRPr sz="1100">
                <a:solidFill>
                  <a:schemeClr val="lt1"/>
                </a:solidFill>
                <a:latin typeface="Lato"/>
                <a:ea typeface="Lato"/>
                <a:cs typeface="Lato"/>
                <a:sym typeface="La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1"/>
          <p:cNvSpPr txBox="1"/>
          <p:nvPr>
            <p:ph type="title"/>
          </p:nvPr>
        </p:nvSpPr>
        <p:spPr>
          <a:xfrm>
            <a:off x="331675" y="4492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Member Roles</a:t>
            </a:r>
            <a:endParaRPr/>
          </a:p>
        </p:txBody>
      </p:sp>
      <p:grpSp>
        <p:nvGrpSpPr>
          <p:cNvPr id="364" name="Google Shape;364;p61"/>
          <p:cNvGrpSpPr/>
          <p:nvPr/>
        </p:nvGrpSpPr>
        <p:grpSpPr>
          <a:xfrm>
            <a:off x="418469" y="1375934"/>
            <a:ext cx="1830825" cy="2848832"/>
            <a:chOff x="418469" y="1375934"/>
            <a:chExt cx="1830825" cy="2848832"/>
          </a:xfrm>
        </p:grpSpPr>
        <p:sp>
          <p:nvSpPr>
            <p:cNvPr id="365" name="Google Shape;365;p61"/>
            <p:cNvSpPr/>
            <p:nvPr/>
          </p:nvSpPr>
          <p:spPr>
            <a:xfrm>
              <a:off x="418469" y="1375934"/>
              <a:ext cx="1830825" cy="2848832"/>
            </a:xfrm>
            <a:custGeom>
              <a:rect b="b" l="l" r="r" t="t"/>
              <a:pathLst>
                <a:path extrusionOk="0" h="209550" w="134669">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66" name="Google Shape;366;p61"/>
            <p:cNvSpPr txBox="1"/>
            <p:nvPr/>
          </p:nvSpPr>
          <p:spPr>
            <a:xfrm>
              <a:off x="537694" y="2364773"/>
              <a:ext cx="1585200" cy="1544700"/>
            </a:xfrm>
            <a:prstGeom prst="rect">
              <a:avLst/>
            </a:prstGeom>
            <a:noFill/>
            <a:ln>
              <a:noFill/>
            </a:ln>
          </p:spPr>
          <p:txBody>
            <a:bodyPr anchorCtr="0" anchor="b" bIns="18275" lIns="0" spcFirstLastPara="1" rIns="0" wrap="square" tIns="18275">
              <a:noAutofit/>
            </a:bodyPr>
            <a:lstStyle/>
            <a:p>
              <a:pPr indent="0" lvl="0" marL="0" rtl="0" algn="l">
                <a:spcBef>
                  <a:spcPts val="0"/>
                </a:spcBef>
                <a:spcAft>
                  <a:spcPts val="0"/>
                </a:spcAft>
                <a:buNone/>
              </a:pPr>
              <a:r>
                <a:rPr lang="en" sz="2000">
                  <a:solidFill>
                    <a:schemeClr val="lt1"/>
                  </a:solidFill>
                  <a:latin typeface="Outfit"/>
                  <a:ea typeface="Outfit"/>
                  <a:cs typeface="Outfit"/>
                  <a:sym typeface="Outfit"/>
                </a:rPr>
                <a:t>Team Member/ Mission Expert</a:t>
              </a:r>
              <a:endParaRPr sz="2000">
                <a:solidFill>
                  <a:schemeClr val="lt1"/>
                </a:solidFill>
                <a:latin typeface="Outfit"/>
                <a:ea typeface="Outfit"/>
                <a:cs typeface="Outfit"/>
                <a:sym typeface="Outfit"/>
              </a:endParaRPr>
            </a:p>
          </p:txBody>
        </p:sp>
        <p:sp>
          <p:nvSpPr>
            <p:cNvPr id="367" name="Google Shape;367;p61"/>
            <p:cNvSpPr txBox="1"/>
            <p:nvPr/>
          </p:nvSpPr>
          <p:spPr>
            <a:xfrm>
              <a:off x="537694" y="14719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800">
                  <a:solidFill>
                    <a:schemeClr val="lt1"/>
                  </a:solidFill>
                  <a:latin typeface="Fjalla One"/>
                  <a:ea typeface="Fjalla One"/>
                  <a:cs typeface="Fjalla One"/>
                  <a:sym typeface="Fjalla One"/>
                </a:rPr>
                <a:t>01</a:t>
              </a:r>
              <a:endParaRPr sz="5800">
                <a:solidFill>
                  <a:schemeClr val="lt1"/>
                </a:solidFill>
                <a:latin typeface="Fjalla One"/>
                <a:ea typeface="Fjalla One"/>
                <a:cs typeface="Fjalla One"/>
                <a:sym typeface="Fjalla One"/>
              </a:endParaRPr>
            </a:p>
          </p:txBody>
        </p:sp>
      </p:grpSp>
      <p:grpSp>
        <p:nvGrpSpPr>
          <p:cNvPr id="368" name="Google Shape;368;p61"/>
          <p:cNvGrpSpPr/>
          <p:nvPr/>
        </p:nvGrpSpPr>
        <p:grpSpPr>
          <a:xfrm>
            <a:off x="2323206" y="1375934"/>
            <a:ext cx="1830825" cy="2848832"/>
            <a:chOff x="2323206" y="1375934"/>
            <a:chExt cx="1830825" cy="2848832"/>
          </a:xfrm>
        </p:grpSpPr>
        <p:sp>
          <p:nvSpPr>
            <p:cNvPr id="369" name="Google Shape;369;p61"/>
            <p:cNvSpPr/>
            <p:nvPr/>
          </p:nvSpPr>
          <p:spPr>
            <a:xfrm>
              <a:off x="2323206" y="1375934"/>
              <a:ext cx="1830825" cy="2848832"/>
            </a:xfrm>
            <a:custGeom>
              <a:rect b="b" l="l" r="r" t="t"/>
              <a:pathLst>
                <a:path extrusionOk="0" h="209550" w="134669">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70" name="Google Shape;370;p61"/>
            <p:cNvSpPr txBox="1"/>
            <p:nvPr/>
          </p:nvSpPr>
          <p:spPr>
            <a:xfrm>
              <a:off x="2442894" y="2364673"/>
              <a:ext cx="1585200" cy="1544700"/>
            </a:xfrm>
            <a:prstGeom prst="rect">
              <a:avLst/>
            </a:prstGeom>
            <a:noFill/>
            <a:ln>
              <a:noFill/>
            </a:ln>
          </p:spPr>
          <p:txBody>
            <a:bodyPr anchorCtr="0" anchor="b" bIns="18275" lIns="0" spcFirstLastPara="1" rIns="0" wrap="square" tIns="18275">
              <a:noAutofit/>
            </a:bodyPr>
            <a:lstStyle/>
            <a:p>
              <a:pPr indent="0" lvl="0" marL="0" rtl="0" algn="l">
                <a:spcBef>
                  <a:spcPts val="0"/>
                </a:spcBef>
                <a:spcAft>
                  <a:spcPts val="0"/>
                </a:spcAft>
                <a:buNone/>
              </a:pPr>
              <a:r>
                <a:rPr lang="en" sz="2000">
                  <a:solidFill>
                    <a:schemeClr val="lt1"/>
                  </a:solidFill>
                  <a:latin typeface="Outfit"/>
                  <a:ea typeface="Outfit"/>
                  <a:cs typeface="Outfit"/>
                  <a:sym typeface="Outfit"/>
                </a:rPr>
                <a:t>Ambassador</a:t>
              </a:r>
              <a:endParaRPr sz="2000">
                <a:solidFill>
                  <a:schemeClr val="lt1"/>
                </a:solidFill>
                <a:latin typeface="Outfit"/>
                <a:ea typeface="Outfit"/>
                <a:cs typeface="Outfit"/>
                <a:sym typeface="Outfit"/>
              </a:endParaRPr>
            </a:p>
          </p:txBody>
        </p:sp>
        <p:sp>
          <p:nvSpPr>
            <p:cNvPr id="371" name="Google Shape;371;p61"/>
            <p:cNvSpPr txBox="1"/>
            <p:nvPr/>
          </p:nvSpPr>
          <p:spPr>
            <a:xfrm>
              <a:off x="2442890" y="14719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800">
                  <a:solidFill>
                    <a:schemeClr val="lt1"/>
                  </a:solidFill>
                  <a:latin typeface="Fjalla One"/>
                  <a:ea typeface="Fjalla One"/>
                  <a:cs typeface="Fjalla One"/>
                  <a:sym typeface="Fjalla One"/>
                </a:rPr>
                <a:t>02</a:t>
              </a:r>
              <a:endParaRPr sz="5800">
                <a:solidFill>
                  <a:schemeClr val="lt1"/>
                </a:solidFill>
                <a:latin typeface="Fjalla One"/>
                <a:ea typeface="Fjalla One"/>
                <a:cs typeface="Fjalla One"/>
                <a:sym typeface="Fjalla One"/>
              </a:endParaRPr>
            </a:p>
          </p:txBody>
        </p:sp>
      </p:grpSp>
      <p:grpSp>
        <p:nvGrpSpPr>
          <p:cNvPr id="372" name="Google Shape;372;p61"/>
          <p:cNvGrpSpPr/>
          <p:nvPr/>
        </p:nvGrpSpPr>
        <p:grpSpPr>
          <a:xfrm>
            <a:off x="4227956" y="1375934"/>
            <a:ext cx="1830825" cy="2848832"/>
            <a:chOff x="4227956" y="1375934"/>
            <a:chExt cx="1830825" cy="2848832"/>
          </a:xfrm>
        </p:grpSpPr>
        <p:sp>
          <p:nvSpPr>
            <p:cNvPr id="373" name="Google Shape;373;p61"/>
            <p:cNvSpPr/>
            <p:nvPr/>
          </p:nvSpPr>
          <p:spPr>
            <a:xfrm>
              <a:off x="4227956" y="1375934"/>
              <a:ext cx="1830825" cy="2848832"/>
            </a:xfrm>
            <a:custGeom>
              <a:rect b="b" l="l" r="r" t="t"/>
              <a:pathLst>
                <a:path extrusionOk="0" h="209550" w="134669">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74" name="Google Shape;374;p61"/>
            <p:cNvSpPr txBox="1"/>
            <p:nvPr/>
          </p:nvSpPr>
          <p:spPr>
            <a:xfrm>
              <a:off x="4348198" y="2364673"/>
              <a:ext cx="1585200" cy="1544700"/>
            </a:xfrm>
            <a:prstGeom prst="rect">
              <a:avLst/>
            </a:prstGeom>
            <a:noFill/>
            <a:ln>
              <a:noFill/>
            </a:ln>
          </p:spPr>
          <p:txBody>
            <a:bodyPr anchorCtr="0" anchor="b" bIns="18275" lIns="0" spcFirstLastPara="1" rIns="0" wrap="square" tIns="18275">
              <a:noAutofit/>
            </a:bodyPr>
            <a:lstStyle/>
            <a:p>
              <a:pPr indent="0" lvl="0" marL="0" rtl="0" algn="l">
                <a:spcBef>
                  <a:spcPts val="0"/>
                </a:spcBef>
                <a:spcAft>
                  <a:spcPts val="0"/>
                </a:spcAft>
                <a:buNone/>
              </a:pPr>
              <a:r>
                <a:rPr lang="en" sz="2000">
                  <a:solidFill>
                    <a:schemeClr val="lt1"/>
                  </a:solidFill>
                  <a:latin typeface="Outfit"/>
                  <a:ea typeface="Outfit"/>
                  <a:cs typeface="Outfit"/>
                  <a:sym typeface="Outfit"/>
                </a:rPr>
                <a:t>Fundraiser</a:t>
              </a:r>
              <a:endParaRPr sz="2000">
                <a:solidFill>
                  <a:schemeClr val="lt1"/>
                </a:solidFill>
                <a:latin typeface="Outfit"/>
                <a:ea typeface="Outfit"/>
                <a:cs typeface="Outfit"/>
                <a:sym typeface="Outfit"/>
              </a:endParaRPr>
            </a:p>
          </p:txBody>
        </p:sp>
        <p:sp>
          <p:nvSpPr>
            <p:cNvPr id="375" name="Google Shape;375;p61"/>
            <p:cNvSpPr txBox="1"/>
            <p:nvPr/>
          </p:nvSpPr>
          <p:spPr>
            <a:xfrm>
              <a:off x="4348195" y="14719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800">
                  <a:solidFill>
                    <a:schemeClr val="lt1"/>
                  </a:solidFill>
                  <a:latin typeface="Fjalla One"/>
                  <a:ea typeface="Fjalla One"/>
                  <a:cs typeface="Fjalla One"/>
                  <a:sym typeface="Fjalla One"/>
                </a:rPr>
                <a:t>03</a:t>
              </a:r>
              <a:endParaRPr sz="5800">
                <a:solidFill>
                  <a:schemeClr val="lt1"/>
                </a:solidFill>
                <a:latin typeface="Fjalla One"/>
                <a:ea typeface="Fjalla One"/>
                <a:cs typeface="Fjalla One"/>
                <a:sym typeface="Fjalla One"/>
              </a:endParaRPr>
            </a:p>
          </p:txBody>
        </p:sp>
      </p:grpSp>
      <p:grpSp>
        <p:nvGrpSpPr>
          <p:cNvPr id="376" name="Google Shape;376;p61"/>
          <p:cNvGrpSpPr/>
          <p:nvPr/>
        </p:nvGrpSpPr>
        <p:grpSpPr>
          <a:xfrm>
            <a:off x="6132706" y="1375934"/>
            <a:ext cx="1830825" cy="2848832"/>
            <a:chOff x="6132706" y="1375934"/>
            <a:chExt cx="1830825" cy="2848832"/>
          </a:xfrm>
        </p:grpSpPr>
        <p:sp>
          <p:nvSpPr>
            <p:cNvPr id="377" name="Google Shape;377;p61"/>
            <p:cNvSpPr/>
            <p:nvPr/>
          </p:nvSpPr>
          <p:spPr>
            <a:xfrm>
              <a:off x="6132706" y="1375934"/>
              <a:ext cx="1830825" cy="2848832"/>
            </a:xfrm>
            <a:custGeom>
              <a:rect b="b" l="l" r="r" t="t"/>
              <a:pathLst>
                <a:path extrusionOk="0" h="209550" w="134669">
                  <a:moveTo>
                    <a:pt x="13654" y="0"/>
                  </a:moveTo>
                  <a:lnTo>
                    <a:pt x="12073" y="287"/>
                  </a:lnTo>
                  <a:lnTo>
                    <a:pt x="10636" y="719"/>
                  </a:lnTo>
                  <a:lnTo>
                    <a:pt x="9198" y="1150"/>
                  </a:lnTo>
                  <a:lnTo>
                    <a:pt x="7905" y="1868"/>
                  </a:lnTo>
                  <a:lnTo>
                    <a:pt x="6611" y="2587"/>
                  </a:lnTo>
                  <a:lnTo>
                    <a:pt x="5462" y="3449"/>
                  </a:lnTo>
                  <a:lnTo>
                    <a:pt x="4455" y="4455"/>
                  </a:lnTo>
                  <a:lnTo>
                    <a:pt x="3449" y="5462"/>
                  </a:lnTo>
                  <a:lnTo>
                    <a:pt x="2587" y="6755"/>
                  </a:lnTo>
                  <a:lnTo>
                    <a:pt x="1725" y="7905"/>
                  </a:lnTo>
                  <a:lnTo>
                    <a:pt x="1150" y="9342"/>
                  </a:lnTo>
                  <a:lnTo>
                    <a:pt x="575" y="10636"/>
                  </a:lnTo>
                  <a:lnTo>
                    <a:pt x="287" y="12073"/>
                  </a:lnTo>
                  <a:lnTo>
                    <a:pt x="0" y="13654"/>
                  </a:lnTo>
                  <a:lnTo>
                    <a:pt x="0" y="15235"/>
                  </a:lnTo>
                  <a:lnTo>
                    <a:pt x="0" y="194315"/>
                  </a:lnTo>
                  <a:lnTo>
                    <a:pt x="0" y="195896"/>
                  </a:lnTo>
                  <a:lnTo>
                    <a:pt x="287" y="197333"/>
                  </a:lnTo>
                  <a:lnTo>
                    <a:pt x="575" y="198771"/>
                  </a:lnTo>
                  <a:lnTo>
                    <a:pt x="1150" y="200208"/>
                  </a:lnTo>
                  <a:lnTo>
                    <a:pt x="1725" y="201501"/>
                  </a:lnTo>
                  <a:lnTo>
                    <a:pt x="2587" y="202795"/>
                  </a:lnTo>
                  <a:lnTo>
                    <a:pt x="3449" y="203945"/>
                  </a:lnTo>
                  <a:lnTo>
                    <a:pt x="4455" y="205095"/>
                  </a:lnTo>
                  <a:lnTo>
                    <a:pt x="5462" y="206101"/>
                  </a:lnTo>
                  <a:lnTo>
                    <a:pt x="6611" y="206963"/>
                  </a:lnTo>
                  <a:lnTo>
                    <a:pt x="7905" y="207682"/>
                  </a:lnTo>
                  <a:lnTo>
                    <a:pt x="9198" y="208256"/>
                  </a:lnTo>
                  <a:lnTo>
                    <a:pt x="10636" y="208831"/>
                  </a:lnTo>
                  <a:lnTo>
                    <a:pt x="12073" y="209263"/>
                  </a:lnTo>
                  <a:lnTo>
                    <a:pt x="13654" y="209406"/>
                  </a:lnTo>
                  <a:lnTo>
                    <a:pt x="15091" y="209550"/>
                  </a:lnTo>
                  <a:lnTo>
                    <a:pt x="119434" y="209550"/>
                  </a:lnTo>
                  <a:lnTo>
                    <a:pt x="121015" y="209406"/>
                  </a:lnTo>
                  <a:lnTo>
                    <a:pt x="122453" y="209263"/>
                  </a:lnTo>
                  <a:lnTo>
                    <a:pt x="123890" y="208831"/>
                  </a:lnTo>
                  <a:lnTo>
                    <a:pt x="125327" y="208256"/>
                  </a:lnTo>
                  <a:lnTo>
                    <a:pt x="126620" y="207682"/>
                  </a:lnTo>
                  <a:lnTo>
                    <a:pt x="127914" y="206963"/>
                  </a:lnTo>
                  <a:lnTo>
                    <a:pt x="129064" y="206101"/>
                  </a:lnTo>
                  <a:lnTo>
                    <a:pt x="130214" y="205095"/>
                  </a:lnTo>
                  <a:lnTo>
                    <a:pt x="131076" y="203945"/>
                  </a:lnTo>
                  <a:lnTo>
                    <a:pt x="132082" y="202795"/>
                  </a:lnTo>
                  <a:lnTo>
                    <a:pt x="132801" y="201501"/>
                  </a:lnTo>
                  <a:lnTo>
                    <a:pt x="133375" y="200208"/>
                  </a:lnTo>
                  <a:lnTo>
                    <a:pt x="133950" y="198771"/>
                  </a:lnTo>
                  <a:lnTo>
                    <a:pt x="134382" y="197333"/>
                  </a:lnTo>
                  <a:lnTo>
                    <a:pt x="134525" y="195896"/>
                  </a:lnTo>
                  <a:lnTo>
                    <a:pt x="134669" y="194315"/>
                  </a:lnTo>
                  <a:lnTo>
                    <a:pt x="134669" y="70712"/>
                  </a:lnTo>
                  <a:lnTo>
                    <a:pt x="134525" y="69131"/>
                  </a:lnTo>
                  <a:lnTo>
                    <a:pt x="134382" y="67550"/>
                  </a:lnTo>
                  <a:lnTo>
                    <a:pt x="133950" y="66113"/>
                  </a:lnTo>
                  <a:lnTo>
                    <a:pt x="133375" y="64676"/>
                  </a:lnTo>
                  <a:lnTo>
                    <a:pt x="132801" y="63382"/>
                  </a:lnTo>
                  <a:lnTo>
                    <a:pt x="132082" y="62089"/>
                  </a:lnTo>
                  <a:lnTo>
                    <a:pt x="131076" y="60939"/>
                  </a:lnTo>
                  <a:lnTo>
                    <a:pt x="130214" y="59933"/>
                  </a:lnTo>
                  <a:lnTo>
                    <a:pt x="129064" y="58927"/>
                  </a:lnTo>
                  <a:lnTo>
                    <a:pt x="127914" y="58065"/>
                  </a:lnTo>
                  <a:lnTo>
                    <a:pt x="126620" y="57346"/>
                  </a:lnTo>
                  <a:lnTo>
                    <a:pt x="125327" y="56627"/>
                  </a:lnTo>
                  <a:lnTo>
                    <a:pt x="123890" y="56196"/>
                  </a:lnTo>
                  <a:lnTo>
                    <a:pt x="122453" y="55765"/>
                  </a:lnTo>
                  <a:lnTo>
                    <a:pt x="121015" y="55478"/>
                  </a:lnTo>
                  <a:lnTo>
                    <a:pt x="95576" y="55478"/>
                  </a:lnTo>
                  <a:lnTo>
                    <a:pt x="93995" y="55334"/>
                  </a:lnTo>
                  <a:lnTo>
                    <a:pt x="92414" y="55190"/>
                  </a:lnTo>
                  <a:lnTo>
                    <a:pt x="90977" y="54759"/>
                  </a:lnTo>
                  <a:lnTo>
                    <a:pt x="89540" y="54184"/>
                  </a:lnTo>
                  <a:lnTo>
                    <a:pt x="88246" y="53609"/>
                  </a:lnTo>
                  <a:lnTo>
                    <a:pt x="86953" y="52891"/>
                  </a:lnTo>
                  <a:lnTo>
                    <a:pt x="85803" y="52028"/>
                  </a:lnTo>
                  <a:lnTo>
                    <a:pt x="84797" y="51022"/>
                  </a:lnTo>
                  <a:lnTo>
                    <a:pt x="83791" y="49872"/>
                  </a:lnTo>
                  <a:lnTo>
                    <a:pt x="82929" y="48723"/>
                  </a:lnTo>
                  <a:lnTo>
                    <a:pt x="82210" y="47429"/>
                  </a:lnTo>
                  <a:lnTo>
                    <a:pt x="81491" y="46135"/>
                  </a:lnTo>
                  <a:lnTo>
                    <a:pt x="81060" y="44698"/>
                  </a:lnTo>
                  <a:lnTo>
                    <a:pt x="80629" y="43261"/>
                  </a:lnTo>
                  <a:lnTo>
                    <a:pt x="80341" y="41824"/>
                  </a:lnTo>
                  <a:lnTo>
                    <a:pt x="80341" y="40243"/>
                  </a:lnTo>
                  <a:lnTo>
                    <a:pt x="80341" y="15235"/>
                  </a:lnTo>
                  <a:lnTo>
                    <a:pt x="80198" y="13654"/>
                  </a:lnTo>
                  <a:lnTo>
                    <a:pt x="80054" y="12073"/>
                  </a:lnTo>
                  <a:lnTo>
                    <a:pt x="79623" y="10636"/>
                  </a:lnTo>
                  <a:lnTo>
                    <a:pt x="79048" y="9342"/>
                  </a:lnTo>
                  <a:lnTo>
                    <a:pt x="78473" y="7905"/>
                  </a:lnTo>
                  <a:lnTo>
                    <a:pt x="77754" y="6755"/>
                  </a:lnTo>
                  <a:lnTo>
                    <a:pt x="76892" y="5462"/>
                  </a:lnTo>
                  <a:lnTo>
                    <a:pt x="75886" y="4455"/>
                  </a:lnTo>
                  <a:lnTo>
                    <a:pt x="74736" y="3449"/>
                  </a:lnTo>
                  <a:lnTo>
                    <a:pt x="73586" y="2587"/>
                  </a:lnTo>
                  <a:lnTo>
                    <a:pt x="72293" y="1868"/>
                  </a:lnTo>
                  <a:lnTo>
                    <a:pt x="70999" y="1150"/>
                  </a:lnTo>
                  <a:lnTo>
                    <a:pt x="69562" y="719"/>
                  </a:lnTo>
                  <a:lnTo>
                    <a:pt x="68125" y="287"/>
                  </a:lnTo>
                  <a:lnTo>
                    <a:pt x="6668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78" name="Google Shape;378;p61"/>
            <p:cNvSpPr txBox="1"/>
            <p:nvPr/>
          </p:nvSpPr>
          <p:spPr>
            <a:xfrm>
              <a:off x="6249521" y="2364673"/>
              <a:ext cx="1585200" cy="1544700"/>
            </a:xfrm>
            <a:prstGeom prst="rect">
              <a:avLst/>
            </a:prstGeom>
            <a:noFill/>
            <a:ln>
              <a:noFill/>
            </a:ln>
          </p:spPr>
          <p:txBody>
            <a:bodyPr anchorCtr="0" anchor="b" bIns="18275" lIns="0" spcFirstLastPara="1" rIns="0" wrap="square" tIns="18275">
              <a:noAutofit/>
            </a:bodyPr>
            <a:lstStyle/>
            <a:p>
              <a:pPr indent="0" lvl="0" marL="0" rtl="0" algn="l">
                <a:spcBef>
                  <a:spcPts val="0"/>
                </a:spcBef>
                <a:spcAft>
                  <a:spcPts val="0"/>
                </a:spcAft>
                <a:buNone/>
              </a:pPr>
              <a:r>
                <a:rPr lang="en" sz="2000">
                  <a:solidFill>
                    <a:schemeClr val="lt1"/>
                  </a:solidFill>
                  <a:latin typeface="Outfit"/>
                  <a:ea typeface="Outfit"/>
                  <a:cs typeface="Outfit"/>
                  <a:sym typeface="Outfit"/>
                </a:rPr>
                <a:t>Financial Leader</a:t>
              </a:r>
              <a:endParaRPr sz="2000">
                <a:solidFill>
                  <a:schemeClr val="lt1"/>
                </a:solidFill>
                <a:latin typeface="Outfit"/>
                <a:ea typeface="Outfit"/>
                <a:cs typeface="Outfit"/>
                <a:sym typeface="Outfit"/>
              </a:endParaRPr>
            </a:p>
          </p:txBody>
        </p:sp>
        <p:sp>
          <p:nvSpPr>
            <p:cNvPr id="379" name="Google Shape;379;p61"/>
            <p:cNvSpPr txBox="1"/>
            <p:nvPr/>
          </p:nvSpPr>
          <p:spPr>
            <a:xfrm>
              <a:off x="6249520" y="14719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800">
                  <a:solidFill>
                    <a:schemeClr val="lt1"/>
                  </a:solidFill>
                  <a:latin typeface="Fjalla One"/>
                  <a:ea typeface="Fjalla One"/>
                  <a:cs typeface="Fjalla One"/>
                  <a:sym typeface="Fjalla One"/>
                </a:rPr>
                <a:t>04</a:t>
              </a:r>
              <a:endParaRPr sz="5800">
                <a:solidFill>
                  <a:schemeClr val="lt1"/>
                </a:solidFill>
                <a:latin typeface="Fjalla One"/>
                <a:ea typeface="Fjalla One"/>
                <a:cs typeface="Fjalla One"/>
                <a:sym typeface="Fjalla On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2"/>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Member / Mission Expert</a:t>
            </a:r>
            <a:endParaRPr/>
          </a:p>
        </p:txBody>
      </p:sp>
      <p:sp>
        <p:nvSpPr>
          <p:cNvPr id="385" name="Google Shape;385;p62"/>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2"/>
          <p:cNvSpPr txBox="1"/>
          <p:nvPr>
            <p:ph idx="2" type="body"/>
          </p:nvPr>
        </p:nvSpPr>
        <p:spPr>
          <a:xfrm>
            <a:off x="3878825" y="802525"/>
            <a:ext cx="4861200" cy="35757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Clr>
                <a:schemeClr val="accent4"/>
              </a:buClr>
              <a:buSzPts val="1800"/>
              <a:buAutoNum type="arabicPeriod"/>
            </a:pPr>
            <a:r>
              <a:rPr lang="en"/>
              <a:t>Takes the time to learn about the organization - its goals, strategies, priorities - becomes a mission expert</a:t>
            </a:r>
            <a:endParaRPr/>
          </a:p>
          <a:p>
            <a:pPr indent="-342900" lvl="0" marL="457200" rtl="0" algn="l">
              <a:spcBef>
                <a:spcPts val="1000"/>
              </a:spcBef>
              <a:spcAft>
                <a:spcPts val="0"/>
              </a:spcAft>
              <a:buClr>
                <a:schemeClr val="accent4"/>
              </a:buClr>
              <a:buSzPts val="1800"/>
              <a:buAutoNum type="arabicPeriod"/>
            </a:pPr>
            <a:r>
              <a:rPr lang="en"/>
              <a:t>Takes the time to build relationships with staff - learn about them personally and professionally</a:t>
            </a:r>
            <a:endParaRPr/>
          </a:p>
          <a:p>
            <a:pPr indent="-342900" lvl="0" marL="457200" rtl="0" algn="l">
              <a:spcBef>
                <a:spcPts val="1000"/>
              </a:spcBef>
              <a:spcAft>
                <a:spcPts val="0"/>
              </a:spcAft>
              <a:buClr>
                <a:schemeClr val="accent4"/>
              </a:buClr>
              <a:buSzPts val="1800"/>
              <a:buAutoNum type="arabicPeriod"/>
            </a:pPr>
            <a:r>
              <a:rPr lang="en"/>
              <a:t>Considers themselves part of the team, uses “we” language and fully participates in the cause</a:t>
            </a:r>
            <a:endParaRPr/>
          </a:p>
          <a:p>
            <a:pPr indent="-342900" lvl="0" marL="457200" rtl="0" algn="l">
              <a:spcBef>
                <a:spcPts val="1000"/>
              </a:spcBef>
              <a:spcAft>
                <a:spcPts val="0"/>
              </a:spcAft>
              <a:buClr>
                <a:schemeClr val="accent4"/>
              </a:buClr>
              <a:buSzPts val="1800"/>
              <a:buAutoNum type="arabicPeriod"/>
            </a:pPr>
            <a:r>
              <a:rPr lang="en"/>
              <a:t>Looks for ways to innovate, flex, pivot that best suit the organization</a:t>
            </a:r>
            <a:endParaRPr/>
          </a:p>
          <a:p>
            <a:pPr indent="0" lvl="0" marL="0" rtl="0" algn="l">
              <a:spcBef>
                <a:spcPts val="0"/>
              </a:spcBef>
              <a:spcAft>
                <a:spcPts val="1200"/>
              </a:spcAft>
              <a:buNone/>
            </a:pPr>
            <a:r>
              <a:t/>
            </a:r>
            <a:endParaRPr/>
          </a:p>
        </p:txBody>
      </p:sp>
      <p:sp>
        <p:nvSpPr>
          <p:cNvPr id="387" name="Google Shape;387;p62"/>
          <p:cNvSpPr txBox="1"/>
          <p:nvPr/>
        </p:nvSpPr>
        <p:spPr>
          <a:xfrm>
            <a:off x="537694" y="36817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800">
                <a:solidFill>
                  <a:schemeClr val="lt1"/>
                </a:solidFill>
                <a:latin typeface="Fjalla One"/>
                <a:ea typeface="Fjalla One"/>
                <a:cs typeface="Fjalla One"/>
                <a:sym typeface="Fjalla One"/>
              </a:rPr>
              <a:t>01</a:t>
            </a:r>
            <a:endParaRPr sz="5800">
              <a:solidFill>
                <a:schemeClr val="lt1"/>
              </a:solidFill>
              <a:latin typeface="Fjalla One"/>
              <a:ea typeface="Fjalla One"/>
              <a:cs typeface="Fjalla One"/>
              <a:sym typeface="Fjall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45"/>
          <p:cNvPicPr preferRelativeResize="0"/>
          <p:nvPr/>
        </p:nvPicPr>
        <p:blipFill rotWithShape="1">
          <a:blip r:embed="rId3">
            <a:alphaModFix/>
          </a:blip>
          <a:srcRect b="40093" l="9806" r="7088" t="34502"/>
          <a:stretch/>
        </p:blipFill>
        <p:spPr>
          <a:xfrm>
            <a:off x="557375" y="458725"/>
            <a:ext cx="2598625" cy="794375"/>
          </a:xfrm>
          <a:prstGeom prst="rect">
            <a:avLst/>
          </a:prstGeom>
          <a:noFill/>
          <a:ln>
            <a:noFill/>
          </a:ln>
        </p:spPr>
      </p:pic>
      <p:pic>
        <p:nvPicPr>
          <p:cNvPr id="234" name="Google Shape;234;p45"/>
          <p:cNvPicPr preferRelativeResize="0"/>
          <p:nvPr/>
        </p:nvPicPr>
        <p:blipFill rotWithShape="1">
          <a:blip r:embed="rId4">
            <a:alphaModFix/>
          </a:blip>
          <a:srcRect b="0" l="0" r="0" t="0"/>
          <a:stretch/>
        </p:blipFill>
        <p:spPr>
          <a:xfrm>
            <a:off x="557375" y="1389125"/>
            <a:ext cx="2823777" cy="2823777"/>
          </a:xfrm>
          <a:prstGeom prst="rect">
            <a:avLst/>
          </a:prstGeom>
          <a:noFill/>
          <a:ln cap="flat" cmpd="sng" w="38100">
            <a:solidFill>
              <a:srgbClr val="345A99"/>
            </a:solidFill>
            <a:prstDash val="solid"/>
            <a:round/>
            <a:headEnd len="sm" w="sm" type="none"/>
            <a:tailEnd len="sm" w="sm" type="none"/>
          </a:ln>
        </p:spPr>
      </p:pic>
      <p:sp>
        <p:nvSpPr>
          <p:cNvPr id="235" name="Google Shape;235;p45"/>
          <p:cNvSpPr txBox="1"/>
          <p:nvPr/>
        </p:nvSpPr>
        <p:spPr>
          <a:xfrm>
            <a:off x="3834000" y="1389125"/>
            <a:ext cx="4218600" cy="718200"/>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lnSpc>
                <a:spcPct val="80000"/>
              </a:lnSpc>
              <a:spcBef>
                <a:spcPts val="0"/>
              </a:spcBef>
              <a:spcAft>
                <a:spcPts val="0"/>
              </a:spcAft>
              <a:buClr>
                <a:srgbClr val="000000"/>
              </a:buClr>
              <a:buSzPct val="125925"/>
              <a:buFont typeface="Arial"/>
              <a:buNone/>
            </a:pPr>
            <a:r>
              <a:rPr b="0" i="0" lang="en" sz="2700" u="none" cap="none" strike="noStrike">
                <a:solidFill>
                  <a:srgbClr val="3F3F3F"/>
                </a:solidFill>
                <a:latin typeface="Garamond"/>
                <a:ea typeface="Garamond"/>
                <a:cs typeface="Garamond"/>
                <a:sym typeface="Garamond"/>
              </a:rPr>
              <a:t>Nonprofit Leadership </a:t>
            </a:r>
            <a:endParaRPr b="0" i="0" sz="2700" u="none" cap="none" strike="noStrike">
              <a:solidFill>
                <a:srgbClr val="3F3F3F"/>
              </a:solidFill>
              <a:latin typeface="Garamond"/>
              <a:ea typeface="Garamond"/>
              <a:cs typeface="Garamond"/>
              <a:sym typeface="Garamond"/>
            </a:endParaRPr>
          </a:p>
          <a:p>
            <a:pPr indent="0" lvl="0" marL="0" marR="0" rtl="0" algn="l">
              <a:lnSpc>
                <a:spcPct val="115000"/>
              </a:lnSpc>
              <a:spcBef>
                <a:spcPts val="0"/>
              </a:spcBef>
              <a:spcAft>
                <a:spcPts val="0"/>
              </a:spcAft>
              <a:buClr>
                <a:srgbClr val="000000"/>
              </a:buClr>
              <a:buSzPct val="125925"/>
              <a:buFont typeface="Arial"/>
              <a:buNone/>
            </a:pPr>
            <a:r>
              <a:rPr b="0" i="0" lang="en" sz="2700" u="none" cap="none" strike="noStrike">
                <a:solidFill>
                  <a:srgbClr val="3F3F3F"/>
                </a:solidFill>
                <a:latin typeface="Garamond"/>
                <a:ea typeface="Garamond"/>
                <a:cs typeface="Garamond"/>
                <a:sym typeface="Garamond"/>
              </a:rPr>
              <a:t>Development and Support</a:t>
            </a:r>
            <a:endParaRPr b="0" i="0" sz="4100" u="none" cap="none" strike="noStrike">
              <a:solidFill>
                <a:srgbClr val="3F3F3F"/>
              </a:solidFill>
              <a:latin typeface="Garamond"/>
              <a:ea typeface="Garamond"/>
              <a:cs typeface="Garamond"/>
              <a:sym typeface="Garamond"/>
            </a:endParaRPr>
          </a:p>
        </p:txBody>
      </p:sp>
      <p:sp>
        <p:nvSpPr>
          <p:cNvPr id="236" name="Google Shape;236;p45"/>
          <p:cNvSpPr txBox="1"/>
          <p:nvPr/>
        </p:nvSpPr>
        <p:spPr>
          <a:xfrm>
            <a:off x="3945900" y="2255450"/>
            <a:ext cx="4424100" cy="2127300"/>
          </a:xfrm>
          <a:prstGeom prst="rect">
            <a:avLst/>
          </a:prstGeom>
          <a:noFill/>
          <a:ln>
            <a:noFill/>
          </a:ln>
        </p:spPr>
        <p:txBody>
          <a:bodyPr anchorCtr="0" anchor="t" bIns="45700" lIns="0" spcFirstLastPara="1" rIns="0" wrap="square" tIns="45700">
            <a:normAutofit/>
          </a:bodyPr>
          <a:lstStyle/>
          <a:p>
            <a:pPr indent="0" lvl="0" marL="0" marR="0" rtl="0" algn="l">
              <a:lnSpc>
                <a:spcPct val="105000"/>
              </a:lnSpc>
              <a:spcBef>
                <a:spcPts val="0"/>
              </a:spcBef>
              <a:spcAft>
                <a:spcPts val="0"/>
              </a:spcAft>
              <a:buClr>
                <a:srgbClr val="000000"/>
              </a:buClr>
              <a:buSzPts val="2350"/>
              <a:buFont typeface="Arial"/>
              <a:buNone/>
            </a:pPr>
            <a:r>
              <a:rPr b="0" i="0" lang="en" sz="1650" u="none" cap="none" strike="noStrike">
                <a:solidFill>
                  <a:srgbClr val="3F3F3F"/>
                </a:solidFill>
                <a:latin typeface="Trebuchet MS"/>
                <a:ea typeface="Trebuchet MS"/>
                <a:cs typeface="Trebuchet MS"/>
                <a:sym typeface="Trebuchet MS"/>
              </a:rPr>
              <a:t>Wendy Burtne</a:t>
            </a:r>
            <a:r>
              <a:rPr lang="en" sz="1650">
                <a:solidFill>
                  <a:srgbClr val="3F3F3F"/>
                </a:solidFill>
                <a:latin typeface="Trebuchet MS"/>
                <a:ea typeface="Trebuchet MS"/>
                <a:cs typeface="Trebuchet MS"/>
                <a:sym typeface="Trebuchet MS"/>
              </a:rPr>
              <a:t>r</a:t>
            </a:r>
            <a:endParaRPr b="0" i="0" sz="1650" u="none" cap="none" strike="noStrike">
              <a:solidFill>
                <a:srgbClr val="3F3F3F"/>
              </a:solidFill>
              <a:latin typeface="Trebuchet MS"/>
              <a:ea typeface="Trebuchet MS"/>
              <a:cs typeface="Trebuchet MS"/>
              <a:sym typeface="Trebuchet MS"/>
            </a:endParaRPr>
          </a:p>
          <a:p>
            <a:pPr indent="0" lvl="0" marL="0" marR="0" rtl="0" algn="l">
              <a:lnSpc>
                <a:spcPct val="105000"/>
              </a:lnSpc>
              <a:spcBef>
                <a:spcPts val="0"/>
              </a:spcBef>
              <a:spcAft>
                <a:spcPts val="0"/>
              </a:spcAft>
              <a:buClr>
                <a:srgbClr val="000000"/>
              </a:buClr>
              <a:buSzPts val="2350"/>
              <a:buFont typeface="Arial"/>
              <a:buNone/>
            </a:pPr>
            <a:r>
              <a:rPr lang="en" sz="1650" u="sng">
                <a:solidFill>
                  <a:srgbClr val="2998E3"/>
                </a:solidFill>
                <a:latin typeface="Trebuchet MS"/>
                <a:ea typeface="Trebuchet MS"/>
                <a:cs typeface="Trebuchet MS"/>
                <a:sym typeface="Trebuchet MS"/>
                <a:hlinkClick r:id="rId5">
                  <a:extLst>
                    <a:ext uri="{A12FA001-AC4F-418D-AE19-62706E023703}">
                      <ahyp:hlinkClr val="tx"/>
                    </a:ext>
                  </a:extLst>
                </a:hlinkClick>
              </a:rPr>
              <a:t>wendy</a:t>
            </a:r>
            <a:r>
              <a:rPr b="0" i="0" lang="en" sz="1650" u="sng" cap="none" strike="noStrike">
                <a:solidFill>
                  <a:srgbClr val="2998E3"/>
                </a:solidFill>
                <a:latin typeface="Trebuchet MS"/>
                <a:ea typeface="Trebuchet MS"/>
                <a:cs typeface="Trebuchet MS"/>
                <a:sym typeface="Trebuchet MS"/>
                <a:hlinkClick r:id="rId6">
                  <a:extLst>
                    <a:ext uri="{A12FA001-AC4F-418D-AE19-62706E023703}">
                      <ahyp:hlinkClr val="tx"/>
                    </a:ext>
                  </a:extLst>
                </a:hlinkClick>
              </a:rPr>
              <a:t>@nonprofitsidekick.com</a:t>
            </a:r>
            <a:r>
              <a:rPr b="0" i="0" lang="en" sz="1650" u="none" cap="none" strike="noStrike">
                <a:solidFill>
                  <a:srgbClr val="3F3F3F"/>
                </a:solidFill>
                <a:latin typeface="Trebuchet MS"/>
                <a:ea typeface="Trebuchet MS"/>
                <a:cs typeface="Trebuchet MS"/>
                <a:sym typeface="Trebuchet MS"/>
              </a:rPr>
              <a:t>  </a:t>
            </a:r>
            <a:endParaRPr b="0" i="0" sz="1650" u="none" cap="none" strike="noStrike">
              <a:solidFill>
                <a:srgbClr val="3F3F3F"/>
              </a:solidFill>
              <a:latin typeface="Trebuchet MS"/>
              <a:ea typeface="Trebuchet MS"/>
              <a:cs typeface="Trebuchet MS"/>
              <a:sym typeface="Trebuchet MS"/>
            </a:endParaRPr>
          </a:p>
          <a:p>
            <a:pPr indent="0" lvl="0" marL="0" marR="0" rtl="0" algn="l">
              <a:lnSpc>
                <a:spcPct val="105000"/>
              </a:lnSpc>
              <a:spcBef>
                <a:spcPts val="0"/>
              </a:spcBef>
              <a:spcAft>
                <a:spcPts val="0"/>
              </a:spcAft>
              <a:buClr>
                <a:srgbClr val="000000"/>
              </a:buClr>
              <a:buSzPts val="2350"/>
              <a:buFont typeface="Arial"/>
              <a:buNone/>
            </a:pPr>
            <a:r>
              <a:t/>
            </a:r>
            <a:endParaRPr sz="1650">
              <a:solidFill>
                <a:srgbClr val="3F3F3F"/>
              </a:solidFill>
              <a:latin typeface="Trebuchet MS"/>
              <a:ea typeface="Trebuchet MS"/>
              <a:cs typeface="Trebuchet MS"/>
              <a:sym typeface="Trebuchet MS"/>
            </a:endParaRPr>
          </a:p>
          <a:p>
            <a:pPr indent="0" lvl="0" marL="0" rtl="0" algn="l">
              <a:lnSpc>
                <a:spcPct val="105000"/>
              </a:lnSpc>
              <a:spcBef>
                <a:spcPts val="0"/>
              </a:spcBef>
              <a:spcAft>
                <a:spcPts val="0"/>
              </a:spcAft>
              <a:buClr>
                <a:srgbClr val="000000"/>
              </a:buClr>
              <a:buSzPts val="2350"/>
              <a:buFont typeface="Arial"/>
              <a:buNone/>
            </a:pPr>
            <a:r>
              <a:rPr lang="en" sz="1650">
                <a:solidFill>
                  <a:srgbClr val="3F3F3F"/>
                </a:solidFill>
                <a:latin typeface="Trebuchet MS"/>
                <a:ea typeface="Trebuchet MS"/>
                <a:cs typeface="Trebuchet MS"/>
                <a:sym typeface="Trebuchet MS"/>
              </a:rPr>
              <a:t>Stephanie Masters SHRM-SCP</a:t>
            </a:r>
            <a:endParaRPr sz="1650">
              <a:solidFill>
                <a:srgbClr val="3F3F3F"/>
              </a:solidFill>
              <a:latin typeface="Trebuchet MS"/>
              <a:ea typeface="Trebuchet MS"/>
              <a:cs typeface="Trebuchet MS"/>
              <a:sym typeface="Trebuchet MS"/>
            </a:endParaRPr>
          </a:p>
          <a:p>
            <a:pPr indent="0" lvl="0" marL="0" rtl="0" algn="l">
              <a:lnSpc>
                <a:spcPct val="105000"/>
              </a:lnSpc>
              <a:spcBef>
                <a:spcPts val="0"/>
              </a:spcBef>
              <a:spcAft>
                <a:spcPts val="0"/>
              </a:spcAft>
              <a:buClr>
                <a:srgbClr val="000000"/>
              </a:buClr>
              <a:buSzPts val="2350"/>
              <a:buFont typeface="Arial"/>
              <a:buNone/>
            </a:pPr>
            <a:r>
              <a:rPr lang="en" sz="1650" u="sng">
                <a:solidFill>
                  <a:srgbClr val="2998E3"/>
                </a:solidFill>
                <a:latin typeface="Trebuchet MS"/>
                <a:ea typeface="Trebuchet MS"/>
                <a:cs typeface="Trebuchet MS"/>
                <a:sym typeface="Trebuchet MS"/>
                <a:hlinkClick r:id="rId7">
                  <a:extLst>
                    <a:ext uri="{A12FA001-AC4F-418D-AE19-62706E023703}">
                      <ahyp:hlinkClr val="tx"/>
                    </a:ext>
                  </a:extLst>
                </a:hlinkClick>
              </a:rPr>
              <a:t>steph@nonprofitsidekick.com</a:t>
            </a:r>
            <a:endParaRPr sz="1650">
              <a:solidFill>
                <a:srgbClr val="3F3F3F"/>
              </a:solidFill>
              <a:latin typeface="Trebuchet MS"/>
              <a:ea typeface="Trebuchet MS"/>
              <a:cs typeface="Trebuchet MS"/>
              <a:sym typeface="Trebuchet MS"/>
            </a:endParaRPr>
          </a:p>
          <a:p>
            <a:pPr indent="0" lvl="0" marL="0" rtl="0" algn="l">
              <a:lnSpc>
                <a:spcPct val="105000"/>
              </a:lnSpc>
              <a:spcBef>
                <a:spcPts val="0"/>
              </a:spcBef>
              <a:spcAft>
                <a:spcPts val="0"/>
              </a:spcAft>
              <a:buClr>
                <a:srgbClr val="000000"/>
              </a:buClr>
              <a:buSzPts val="2350"/>
              <a:buFont typeface="Arial"/>
              <a:buNone/>
            </a:pPr>
            <a:r>
              <a:t/>
            </a:r>
            <a:endParaRPr sz="1650">
              <a:solidFill>
                <a:srgbClr val="3F3F3F"/>
              </a:solidFill>
              <a:latin typeface="Trebuchet MS"/>
              <a:ea typeface="Trebuchet MS"/>
              <a:cs typeface="Trebuchet MS"/>
              <a:sym typeface="Trebuchet MS"/>
            </a:endParaRPr>
          </a:p>
          <a:p>
            <a:pPr indent="0" lvl="0" marL="0" marR="0" rtl="0" algn="l">
              <a:lnSpc>
                <a:spcPct val="105000"/>
              </a:lnSpc>
              <a:spcBef>
                <a:spcPts val="0"/>
              </a:spcBef>
              <a:spcAft>
                <a:spcPts val="0"/>
              </a:spcAft>
              <a:buClr>
                <a:srgbClr val="000000"/>
              </a:buClr>
              <a:buSzPts val="2350"/>
              <a:buFont typeface="Arial"/>
              <a:buNone/>
            </a:pPr>
            <a:r>
              <a:rPr b="0" i="0" lang="en" sz="1650" u="none" cap="none" strike="noStrike">
                <a:solidFill>
                  <a:srgbClr val="3F3F3F"/>
                </a:solidFill>
                <a:latin typeface="Trebuchet MS"/>
                <a:ea typeface="Trebuchet MS"/>
                <a:cs typeface="Trebuchet MS"/>
                <a:sym typeface="Trebuchet MS"/>
              </a:rPr>
              <a:t>www.nonprofitsidekick.com </a:t>
            </a:r>
            <a:endParaRPr b="0" i="0" sz="165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3"/>
          <p:cNvSpPr txBox="1"/>
          <p:nvPr>
            <p:ph type="title"/>
          </p:nvPr>
        </p:nvSpPr>
        <p:spPr>
          <a:xfrm>
            <a:off x="501400" y="1318650"/>
            <a:ext cx="24411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makes </a:t>
            </a:r>
            <a:endParaRPr/>
          </a:p>
          <a:p>
            <a:pPr indent="0" lvl="0" marL="0" rtl="0" algn="l">
              <a:spcBef>
                <a:spcPts val="0"/>
              </a:spcBef>
              <a:spcAft>
                <a:spcPts val="0"/>
              </a:spcAft>
              <a:buNone/>
            </a:pPr>
            <a:r>
              <a:rPr lang="en"/>
              <a:t>a great Ambassador?</a:t>
            </a:r>
            <a:endParaRPr/>
          </a:p>
        </p:txBody>
      </p:sp>
      <p:sp>
        <p:nvSpPr>
          <p:cNvPr id="393" name="Google Shape;393;p63"/>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3"/>
          <p:cNvSpPr txBox="1"/>
          <p:nvPr>
            <p:ph idx="2" type="body"/>
          </p:nvPr>
        </p:nvSpPr>
        <p:spPr>
          <a:xfrm>
            <a:off x="3878825" y="1352625"/>
            <a:ext cx="4861200" cy="30255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Clr>
                <a:schemeClr val="accent4"/>
              </a:buClr>
              <a:buSzPts val="1800"/>
              <a:buAutoNum type="arabicPeriod"/>
            </a:pPr>
            <a:r>
              <a:rPr lang="en"/>
              <a:t>Proud of the affiliation</a:t>
            </a:r>
            <a:endParaRPr/>
          </a:p>
          <a:p>
            <a:pPr indent="-342900" lvl="0" marL="457200" rtl="0" algn="l">
              <a:spcBef>
                <a:spcPts val="1200"/>
              </a:spcBef>
              <a:spcAft>
                <a:spcPts val="0"/>
              </a:spcAft>
              <a:buClr>
                <a:schemeClr val="accent4"/>
              </a:buClr>
              <a:buSzPts val="1800"/>
              <a:buAutoNum type="arabicPeriod"/>
            </a:pPr>
            <a:r>
              <a:rPr lang="en"/>
              <a:t>Talks about the organization to others - tells stories about the mission impact, etc.</a:t>
            </a:r>
            <a:endParaRPr/>
          </a:p>
          <a:p>
            <a:pPr indent="-342900" lvl="0" marL="457200" rtl="0" algn="l">
              <a:spcBef>
                <a:spcPts val="1000"/>
              </a:spcBef>
              <a:spcAft>
                <a:spcPts val="0"/>
              </a:spcAft>
              <a:buClr>
                <a:schemeClr val="accent4"/>
              </a:buClr>
              <a:buSzPts val="1800"/>
              <a:buAutoNum type="arabicPeriod"/>
            </a:pPr>
            <a:r>
              <a:rPr lang="en"/>
              <a:t>Shares social media posts</a:t>
            </a:r>
            <a:endParaRPr/>
          </a:p>
          <a:p>
            <a:pPr indent="-342900" lvl="0" marL="457200" rtl="0" algn="l">
              <a:spcBef>
                <a:spcPts val="1200"/>
              </a:spcBef>
              <a:spcAft>
                <a:spcPts val="1200"/>
              </a:spcAft>
              <a:buClr>
                <a:schemeClr val="accent4"/>
              </a:buClr>
              <a:buSzPts val="1800"/>
              <a:buAutoNum type="arabicPeriod"/>
            </a:pPr>
            <a:r>
              <a:rPr lang="en"/>
              <a:t>Shows up when asked/needed and becomes an authentic supporter of the mission</a:t>
            </a:r>
            <a:endParaRPr/>
          </a:p>
        </p:txBody>
      </p:sp>
      <p:sp>
        <p:nvSpPr>
          <p:cNvPr id="395" name="Google Shape;395;p63"/>
          <p:cNvSpPr txBox="1"/>
          <p:nvPr/>
        </p:nvSpPr>
        <p:spPr>
          <a:xfrm>
            <a:off x="614090" y="39103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800">
                <a:solidFill>
                  <a:schemeClr val="lt1"/>
                </a:solidFill>
                <a:latin typeface="Fjalla One"/>
                <a:ea typeface="Fjalla One"/>
                <a:cs typeface="Fjalla One"/>
                <a:sym typeface="Fjalla One"/>
              </a:rPr>
              <a:t>02</a:t>
            </a:r>
            <a:endParaRPr sz="5800">
              <a:solidFill>
                <a:schemeClr val="lt1"/>
              </a:solidFill>
              <a:latin typeface="Fjalla One"/>
              <a:ea typeface="Fjalla One"/>
              <a:cs typeface="Fjalla One"/>
              <a:sym typeface="Fjall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4"/>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Boards and Fundraising</a:t>
            </a:r>
            <a:endParaRPr/>
          </a:p>
        </p:txBody>
      </p:sp>
      <p:sp>
        <p:nvSpPr>
          <p:cNvPr id="401" name="Google Shape;401;p64"/>
          <p:cNvSpPr txBox="1"/>
          <p:nvPr>
            <p:ph idx="2" type="body"/>
          </p:nvPr>
        </p:nvSpPr>
        <p:spPr>
          <a:xfrm>
            <a:off x="3878825" y="420950"/>
            <a:ext cx="4861200" cy="39573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accent1"/>
              </a:buClr>
              <a:buSzPts val="1700"/>
              <a:buAutoNum type="arabicPeriod"/>
            </a:pPr>
            <a:r>
              <a:rPr lang="en" sz="1700"/>
              <a:t>Understand how and where the org fundraises</a:t>
            </a:r>
            <a:endParaRPr sz="1700"/>
          </a:p>
          <a:p>
            <a:pPr indent="-336550" lvl="0" marL="457200" rtl="0" algn="l">
              <a:lnSpc>
                <a:spcPct val="100000"/>
              </a:lnSpc>
              <a:spcBef>
                <a:spcPts val="1000"/>
              </a:spcBef>
              <a:spcAft>
                <a:spcPts val="0"/>
              </a:spcAft>
              <a:buClr>
                <a:schemeClr val="accent1"/>
              </a:buClr>
              <a:buSzPts val="1700"/>
              <a:buAutoNum type="arabicPeriod"/>
            </a:pPr>
            <a:r>
              <a:rPr lang="en" sz="1700"/>
              <a:t>Make a personal donation that is </a:t>
            </a:r>
            <a:br>
              <a:rPr lang="en" sz="1700"/>
            </a:br>
            <a:r>
              <a:rPr lang="en" sz="1700"/>
              <a:t>meaningful to you</a:t>
            </a:r>
            <a:endParaRPr sz="1700"/>
          </a:p>
          <a:p>
            <a:pPr indent="-336550" lvl="0" marL="457200" rtl="0" algn="l">
              <a:lnSpc>
                <a:spcPct val="100000"/>
              </a:lnSpc>
              <a:spcBef>
                <a:spcPts val="1000"/>
              </a:spcBef>
              <a:spcAft>
                <a:spcPts val="0"/>
              </a:spcAft>
              <a:buClr>
                <a:schemeClr val="accent1"/>
              </a:buClr>
              <a:buSzPts val="1700"/>
              <a:buAutoNum type="arabicPeriod"/>
            </a:pPr>
            <a:r>
              <a:rPr lang="en" sz="1700"/>
              <a:t>Make strategic introductions to your network</a:t>
            </a:r>
            <a:endParaRPr sz="1700"/>
          </a:p>
          <a:p>
            <a:pPr indent="-336550" lvl="0" marL="457200" rtl="0" algn="l">
              <a:lnSpc>
                <a:spcPct val="100000"/>
              </a:lnSpc>
              <a:spcBef>
                <a:spcPts val="1000"/>
              </a:spcBef>
              <a:spcAft>
                <a:spcPts val="0"/>
              </a:spcAft>
              <a:buClr>
                <a:schemeClr val="accent1"/>
              </a:buClr>
              <a:buSzPts val="1700"/>
              <a:buAutoNum type="arabicPeriod"/>
            </a:pPr>
            <a:r>
              <a:rPr lang="en" sz="1700"/>
              <a:t>Host a small gathering and share your story and connection to the mission (or large gathering!)</a:t>
            </a:r>
            <a:endParaRPr sz="1700"/>
          </a:p>
          <a:p>
            <a:pPr indent="-336550" lvl="0" marL="457200" rtl="0" algn="l">
              <a:lnSpc>
                <a:spcPct val="100000"/>
              </a:lnSpc>
              <a:spcBef>
                <a:spcPts val="1000"/>
              </a:spcBef>
              <a:spcAft>
                <a:spcPts val="0"/>
              </a:spcAft>
              <a:buClr>
                <a:schemeClr val="accent1"/>
              </a:buClr>
              <a:buSzPts val="1700"/>
              <a:buAutoNum type="arabicPeriod"/>
            </a:pPr>
            <a:r>
              <a:rPr lang="en" sz="1700"/>
              <a:t>Educate your network and beyond on the importance of your organization</a:t>
            </a:r>
            <a:endParaRPr sz="1700"/>
          </a:p>
          <a:p>
            <a:pPr indent="-336550" lvl="0" marL="457200" rtl="0" algn="l">
              <a:lnSpc>
                <a:spcPct val="100000"/>
              </a:lnSpc>
              <a:spcBef>
                <a:spcPts val="1000"/>
              </a:spcBef>
              <a:spcAft>
                <a:spcPts val="0"/>
              </a:spcAft>
              <a:buClr>
                <a:schemeClr val="accent1"/>
              </a:buClr>
              <a:buSzPts val="1700"/>
              <a:buAutoNum type="arabicPeriod"/>
            </a:pPr>
            <a:r>
              <a:rPr lang="en" sz="1700"/>
              <a:t>Share specific stories about your impact and invite others to see your work firsthand</a:t>
            </a:r>
            <a:endParaRPr sz="1700"/>
          </a:p>
          <a:p>
            <a:pPr indent="-336550" lvl="0" marL="457200" rtl="0" algn="l">
              <a:lnSpc>
                <a:spcPct val="100000"/>
              </a:lnSpc>
              <a:spcBef>
                <a:spcPts val="1000"/>
              </a:spcBef>
              <a:spcAft>
                <a:spcPts val="1200"/>
              </a:spcAft>
              <a:buClr>
                <a:schemeClr val="accent1"/>
              </a:buClr>
              <a:buSzPts val="1700"/>
              <a:buAutoNum type="arabicPeriod"/>
            </a:pPr>
            <a:r>
              <a:rPr lang="en" sz="1700"/>
              <a:t>Make thank you phone calls to donors</a:t>
            </a:r>
            <a:endParaRPr sz="1700"/>
          </a:p>
        </p:txBody>
      </p:sp>
      <p:sp>
        <p:nvSpPr>
          <p:cNvPr id="402" name="Google Shape;402;p64"/>
          <p:cNvSpPr txBox="1"/>
          <p:nvPr/>
        </p:nvSpPr>
        <p:spPr>
          <a:xfrm>
            <a:off x="501395" y="3748248"/>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800">
                <a:solidFill>
                  <a:schemeClr val="lt1"/>
                </a:solidFill>
                <a:latin typeface="Fjalla One"/>
                <a:ea typeface="Fjalla One"/>
                <a:cs typeface="Fjalla One"/>
                <a:sym typeface="Fjalla One"/>
              </a:rPr>
              <a:t>03</a:t>
            </a:r>
            <a:endParaRPr sz="5800">
              <a:solidFill>
                <a:schemeClr val="lt1"/>
              </a:solidFill>
              <a:latin typeface="Fjalla One"/>
              <a:ea typeface="Fjalla One"/>
              <a:cs typeface="Fjalla One"/>
              <a:sym typeface="Fjalla One"/>
            </a:endParaRPr>
          </a:p>
        </p:txBody>
      </p:sp>
      <p:sp>
        <p:nvSpPr>
          <p:cNvPr id="403" name="Google Shape;403;p64"/>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5"/>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 Leaders</a:t>
            </a:r>
            <a:endParaRPr/>
          </a:p>
        </p:txBody>
      </p:sp>
      <p:sp>
        <p:nvSpPr>
          <p:cNvPr id="409" name="Google Shape;409;p65"/>
          <p:cNvSpPr txBox="1"/>
          <p:nvPr>
            <p:ph idx="2" type="body"/>
          </p:nvPr>
        </p:nvSpPr>
        <p:spPr>
          <a:xfrm>
            <a:off x="3802625" y="907500"/>
            <a:ext cx="4861200" cy="39597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Clr>
                <a:schemeClr val="accent5"/>
              </a:buClr>
              <a:buSzPts val="1800"/>
              <a:buAutoNum type="arabicPeriod"/>
            </a:pPr>
            <a:r>
              <a:rPr lang="en"/>
              <a:t>Know and understand the numbers and financial reports</a:t>
            </a:r>
            <a:endParaRPr/>
          </a:p>
          <a:p>
            <a:pPr indent="-342900" lvl="0" marL="457200" rtl="0" algn="l">
              <a:spcBef>
                <a:spcPts val="1200"/>
              </a:spcBef>
              <a:spcAft>
                <a:spcPts val="0"/>
              </a:spcAft>
              <a:buClr>
                <a:schemeClr val="accent5"/>
              </a:buClr>
              <a:buSzPts val="1800"/>
              <a:buAutoNum type="arabicPeriod"/>
            </a:pPr>
            <a:r>
              <a:rPr lang="en"/>
              <a:t>Look ahead - prioritize cash flow and plan for reserves</a:t>
            </a:r>
            <a:endParaRPr/>
          </a:p>
          <a:p>
            <a:pPr indent="-342900" lvl="0" marL="457200" rtl="0" algn="l">
              <a:spcBef>
                <a:spcPts val="1000"/>
              </a:spcBef>
              <a:spcAft>
                <a:spcPts val="0"/>
              </a:spcAft>
              <a:buClr>
                <a:schemeClr val="accent5"/>
              </a:buClr>
              <a:buSzPts val="1800"/>
              <a:buAutoNum type="arabicPeriod"/>
            </a:pPr>
            <a:r>
              <a:rPr lang="en"/>
              <a:t>Critically examine the budget - not just rubber stamp</a:t>
            </a:r>
            <a:endParaRPr/>
          </a:p>
          <a:p>
            <a:pPr indent="-342900" lvl="0" marL="457200" rtl="0" algn="l">
              <a:spcBef>
                <a:spcPts val="1000"/>
              </a:spcBef>
              <a:spcAft>
                <a:spcPts val="0"/>
              </a:spcAft>
              <a:buClr>
                <a:schemeClr val="accent5"/>
              </a:buClr>
              <a:buSzPts val="1800"/>
              <a:buAutoNum type="arabicPeriod"/>
            </a:pPr>
            <a:r>
              <a:rPr lang="en"/>
              <a:t>Staff financial management either through a contract or hiring a qualified financial manager</a:t>
            </a:r>
            <a:endParaRPr/>
          </a:p>
          <a:p>
            <a:pPr indent="-342900" lvl="0" marL="457200" rtl="0" algn="l">
              <a:spcBef>
                <a:spcPts val="1200"/>
              </a:spcBef>
              <a:spcAft>
                <a:spcPts val="1200"/>
              </a:spcAft>
              <a:buClr>
                <a:schemeClr val="accent5"/>
              </a:buClr>
              <a:buSzPts val="1800"/>
              <a:buAutoNum type="arabicPeriod"/>
            </a:pPr>
            <a:r>
              <a:rPr lang="en"/>
              <a:t>Consider diversifying income mix</a:t>
            </a:r>
            <a:endParaRPr/>
          </a:p>
        </p:txBody>
      </p:sp>
      <p:sp>
        <p:nvSpPr>
          <p:cNvPr id="410" name="Google Shape;410;p65"/>
          <p:cNvSpPr txBox="1"/>
          <p:nvPr/>
        </p:nvSpPr>
        <p:spPr>
          <a:xfrm>
            <a:off x="501395" y="3681773"/>
            <a:ext cx="864900" cy="89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800">
                <a:solidFill>
                  <a:schemeClr val="lt1"/>
                </a:solidFill>
                <a:latin typeface="Fjalla One"/>
                <a:ea typeface="Fjalla One"/>
                <a:cs typeface="Fjalla One"/>
                <a:sym typeface="Fjalla One"/>
              </a:rPr>
              <a:t>04</a:t>
            </a:r>
            <a:endParaRPr sz="5800">
              <a:solidFill>
                <a:schemeClr val="lt1"/>
              </a:solidFill>
              <a:latin typeface="Fjalla One"/>
              <a:ea typeface="Fjalla One"/>
              <a:cs typeface="Fjalla One"/>
              <a:sym typeface="Fjalla On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6"/>
          <p:cNvSpPr txBox="1"/>
          <p:nvPr>
            <p:ph type="title"/>
          </p:nvPr>
        </p:nvSpPr>
        <p:spPr>
          <a:xfrm>
            <a:off x="0" y="1981650"/>
            <a:ext cx="9144000" cy="118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Running Partners on a </a:t>
            </a:r>
            <a:r>
              <a:rPr lang="en" sz="3800">
                <a:solidFill>
                  <a:schemeClr val="accent1"/>
                </a:solidFill>
              </a:rPr>
              <a:t>Mission</a:t>
            </a:r>
            <a:endParaRPr sz="380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67"/>
          <p:cNvPicPr preferRelativeResize="0"/>
          <p:nvPr/>
        </p:nvPicPr>
        <p:blipFill>
          <a:blip r:embed="rId3">
            <a:alphaModFix/>
          </a:blip>
          <a:stretch>
            <a:fillRect/>
          </a:stretch>
        </p:blipFill>
        <p:spPr>
          <a:xfrm>
            <a:off x="0" y="-400050"/>
            <a:ext cx="9937776" cy="5589999"/>
          </a:xfrm>
          <a:prstGeom prst="rect">
            <a:avLst/>
          </a:prstGeom>
          <a:noFill/>
          <a:ln>
            <a:noFill/>
          </a:ln>
        </p:spPr>
      </p:pic>
      <p:sp>
        <p:nvSpPr>
          <p:cNvPr id="421" name="Google Shape;421;p67"/>
          <p:cNvSpPr/>
          <p:nvPr/>
        </p:nvSpPr>
        <p:spPr>
          <a:xfrm>
            <a:off x="2006100" y="1724100"/>
            <a:ext cx="5131800" cy="1695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400">
                <a:solidFill>
                  <a:schemeClr val="dk1"/>
                </a:solidFill>
                <a:latin typeface="Prata"/>
                <a:ea typeface="Prata"/>
                <a:cs typeface="Prata"/>
                <a:sym typeface="Prata"/>
              </a:rPr>
              <a:t>Board Development/ Succession Planning</a:t>
            </a:r>
            <a:endParaRPr sz="3400">
              <a:solidFill>
                <a:schemeClr val="dk1"/>
              </a:solidFill>
              <a:latin typeface="Prata"/>
              <a:ea typeface="Prata"/>
              <a:cs typeface="Prata"/>
              <a:sym typeface="Prat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8"/>
          <p:cNvSpPr txBox="1"/>
          <p:nvPr>
            <p:ph type="title"/>
          </p:nvPr>
        </p:nvSpPr>
        <p:spPr>
          <a:xfrm>
            <a:off x="3018425" y="445025"/>
            <a:ext cx="47619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Board Composition - create a matrix</a:t>
            </a:r>
            <a:endParaRPr/>
          </a:p>
        </p:txBody>
      </p:sp>
      <p:pic>
        <p:nvPicPr>
          <p:cNvPr id="427" name="Google Shape;427;p68"/>
          <p:cNvPicPr preferRelativeResize="0"/>
          <p:nvPr/>
        </p:nvPicPr>
        <p:blipFill>
          <a:blip r:embed="rId3">
            <a:alphaModFix amt="41000"/>
          </a:blip>
          <a:stretch>
            <a:fillRect/>
          </a:stretch>
        </p:blipFill>
        <p:spPr>
          <a:xfrm rot="5400000">
            <a:off x="-1196508" y="1120305"/>
            <a:ext cx="5121400" cy="2880774"/>
          </a:xfrm>
          <a:prstGeom prst="rect">
            <a:avLst/>
          </a:prstGeom>
          <a:noFill/>
          <a:ln>
            <a:noFill/>
          </a:ln>
        </p:spPr>
      </p:pic>
      <p:sp>
        <p:nvSpPr>
          <p:cNvPr id="428" name="Google Shape;428;p68"/>
          <p:cNvSpPr txBox="1"/>
          <p:nvPr>
            <p:ph idx="1" type="body"/>
          </p:nvPr>
        </p:nvSpPr>
        <p:spPr>
          <a:xfrm>
            <a:off x="3116825" y="1809825"/>
            <a:ext cx="4861200" cy="3025500"/>
          </a:xfrm>
          <a:prstGeom prst="rect">
            <a:avLst/>
          </a:prstGeom>
        </p:spPr>
        <p:txBody>
          <a:bodyPr anchorCtr="0" anchor="t" bIns="91425" lIns="91425" spcFirstLastPara="1" rIns="91425" wrap="square" tIns="91425">
            <a:noAutofit/>
          </a:bodyPr>
          <a:lstStyle/>
          <a:p>
            <a:pPr indent="-431165" lvl="0" marL="454025" rtl="0" algn="l">
              <a:lnSpc>
                <a:spcPct val="115000"/>
              </a:lnSpc>
              <a:spcBef>
                <a:spcPts val="2000"/>
              </a:spcBef>
              <a:spcAft>
                <a:spcPts val="0"/>
              </a:spcAft>
              <a:buSzPts val="1800"/>
              <a:buFont typeface="Lato"/>
              <a:buAutoNum type="arabicPeriod"/>
            </a:pPr>
            <a:r>
              <a:rPr lang="en"/>
              <a:t>What skills/ experience/ demographics do you want and/or need on the board?</a:t>
            </a:r>
            <a:endParaRPr/>
          </a:p>
          <a:p>
            <a:pPr indent="-431165" lvl="0" marL="454025" rtl="0" algn="l">
              <a:lnSpc>
                <a:spcPct val="115000"/>
              </a:lnSpc>
              <a:spcBef>
                <a:spcPts val="1000"/>
              </a:spcBef>
              <a:spcAft>
                <a:spcPts val="0"/>
              </a:spcAft>
              <a:buSzPts val="1800"/>
              <a:buFont typeface="Lato"/>
              <a:buAutoNum type="arabicPeriod"/>
            </a:pPr>
            <a:r>
              <a:rPr lang="en"/>
              <a:t>What skills/experience/ demographics does your current board already have? </a:t>
            </a:r>
            <a:endParaRPr/>
          </a:p>
          <a:p>
            <a:pPr indent="-431165" lvl="0" marL="454025" rtl="0" algn="l">
              <a:lnSpc>
                <a:spcPct val="115000"/>
              </a:lnSpc>
              <a:spcBef>
                <a:spcPts val="1000"/>
              </a:spcBef>
              <a:spcAft>
                <a:spcPts val="0"/>
              </a:spcAft>
              <a:buSzPts val="1800"/>
              <a:buFont typeface="Lato"/>
              <a:buAutoNum type="arabicPeriod"/>
            </a:pPr>
            <a:r>
              <a:rPr lang="en"/>
              <a:t>Where are the gaps? This is your recruitment directive. </a:t>
            </a:r>
            <a:endParaRPr/>
          </a:p>
          <a:p>
            <a:pPr indent="0" lvl="0" marL="0" rtl="0" algn="l">
              <a:lnSpc>
                <a:spcPct val="115000"/>
              </a:lnSpc>
              <a:spcBef>
                <a:spcPts val="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Matrix/Composition Chart</a:t>
            </a:r>
            <a:endParaRPr/>
          </a:p>
        </p:txBody>
      </p:sp>
      <p:graphicFrame>
        <p:nvGraphicFramePr>
          <p:cNvPr id="434" name="Google Shape;434;p69"/>
          <p:cNvGraphicFramePr/>
          <p:nvPr/>
        </p:nvGraphicFramePr>
        <p:xfrm>
          <a:off x="1230125" y="1484900"/>
          <a:ext cx="3000000" cy="3000000"/>
        </p:xfrm>
        <a:graphic>
          <a:graphicData uri="http://schemas.openxmlformats.org/drawingml/2006/table">
            <a:tbl>
              <a:tblPr>
                <a:noFill/>
                <a:tableStyleId>{EB2DAC9E-1DEB-4C72-95BF-EC1DEBD8B349}</a:tableStyleId>
              </a:tblPr>
              <a:tblGrid>
                <a:gridCol w="1510975"/>
                <a:gridCol w="1510975"/>
                <a:gridCol w="1510975"/>
                <a:gridCol w="1510975"/>
              </a:tblGrid>
              <a:tr h="680550">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lt1"/>
                          </a:solidFill>
                          <a:latin typeface="Lato"/>
                          <a:ea typeface="Lato"/>
                          <a:cs typeface="Lato"/>
                          <a:sym typeface="Lato"/>
                        </a:rPr>
                        <a:t>Marketing / Fundraising</a:t>
                      </a:r>
                      <a:endParaRPr>
                        <a:solidFill>
                          <a:schemeClr val="l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solidFill>
                            <a:schemeClr val="lt1"/>
                          </a:solidFill>
                          <a:latin typeface="Lato"/>
                          <a:ea typeface="Lato"/>
                          <a:cs typeface="Lato"/>
                          <a:sym typeface="Lato"/>
                        </a:rPr>
                        <a:t>Program Experience</a:t>
                      </a:r>
                      <a:endParaRPr>
                        <a:solidFill>
                          <a:schemeClr val="l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solidFill>
                            <a:schemeClr val="lt1"/>
                          </a:solidFill>
                          <a:latin typeface="Lato"/>
                          <a:ea typeface="Lato"/>
                          <a:cs typeface="Lato"/>
                          <a:sym typeface="Lato"/>
                        </a:rPr>
                        <a:t>Corporate Connections</a:t>
                      </a:r>
                      <a:endParaRPr>
                        <a:solidFill>
                          <a:schemeClr val="l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chemeClr val="dk1"/>
                    </a:solidFill>
                  </a:tcPr>
                </a:tc>
              </a:tr>
              <a:tr h="680550">
                <a:tc>
                  <a:txBody>
                    <a:bodyPr/>
                    <a:lstStyle/>
                    <a:p>
                      <a:pPr indent="0" lvl="0" marL="0" rtl="0" algn="l">
                        <a:spcBef>
                          <a:spcPts val="0"/>
                        </a:spcBef>
                        <a:spcAft>
                          <a:spcPts val="0"/>
                        </a:spcAft>
                        <a:buNone/>
                      </a:pPr>
                      <a:r>
                        <a:rPr lang="en">
                          <a:solidFill>
                            <a:schemeClr val="lt1"/>
                          </a:solidFill>
                          <a:latin typeface="Lato"/>
                          <a:ea typeface="Lato"/>
                          <a:cs typeface="Lato"/>
                          <a:sym typeface="Lato"/>
                        </a:rPr>
                        <a:t>Sherry</a:t>
                      </a:r>
                      <a:endParaRPr>
                        <a:solidFill>
                          <a:schemeClr val="l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latin typeface="Lato"/>
                          <a:ea typeface="Lato"/>
                          <a:cs typeface="Lato"/>
                          <a:sym typeface="Lato"/>
                        </a:rPr>
                        <a:t>Extensive</a:t>
                      </a:r>
                      <a:endParaRPr>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c>
                  <a:txBody>
                    <a:bodyPr/>
                    <a:lstStyle/>
                    <a:p>
                      <a:pPr indent="0" lvl="0" marL="0" rtl="0" algn="ctr">
                        <a:spcBef>
                          <a:spcPts val="0"/>
                        </a:spcBef>
                        <a:spcAft>
                          <a:spcPts val="0"/>
                        </a:spcAft>
                        <a:buNone/>
                      </a:pPr>
                      <a:r>
                        <a:rPr lang="en">
                          <a:latin typeface="Lato"/>
                          <a:ea typeface="Lato"/>
                          <a:cs typeface="Lato"/>
                          <a:sym typeface="Lato"/>
                        </a:rPr>
                        <a:t>Some</a:t>
                      </a:r>
                      <a:endParaRPr>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c>
                  <a:txBody>
                    <a:bodyPr/>
                    <a:lstStyle/>
                    <a:p>
                      <a:pPr indent="0" lvl="0" marL="0" rtl="0" algn="ctr">
                        <a:spcBef>
                          <a:spcPts val="0"/>
                        </a:spcBef>
                        <a:spcAft>
                          <a:spcPts val="0"/>
                        </a:spcAft>
                        <a:buNone/>
                      </a:pPr>
                      <a:r>
                        <a:rPr lang="en">
                          <a:solidFill>
                            <a:schemeClr val="accent1"/>
                          </a:solidFill>
                          <a:latin typeface="Lato"/>
                          <a:ea typeface="Lato"/>
                          <a:cs typeface="Lato"/>
                          <a:sym typeface="Lato"/>
                        </a:rPr>
                        <a:t>None</a:t>
                      </a:r>
                      <a:endParaRPr>
                        <a:solidFill>
                          <a:schemeClr val="accen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r>
              <a:tr h="680550">
                <a:tc>
                  <a:txBody>
                    <a:bodyPr/>
                    <a:lstStyle/>
                    <a:p>
                      <a:pPr indent="0" lvl="0" marL="0" rtl="0" algn="l">
                        <a:spcBef>
                          <a:spcPts val="0"/>
                        </a:spcBef>
                        <a:spcAft>
                          <a:spcPts val="0"/>
                        </a:spcAft>
                        <a:buNone/>
                      </a:pPr>
                      <a:r>
                        <a:rPr lang="en">
                          <a:solidFill>
                            <a:schemeClr val="lt1"/>
                          </a:solidFill>
                          <a:latin typeface="Lato"/>
                          <a:ea typeface="Lato"/>
                          <a:cs typeface="Lato"/>
                          <a:sym typeface="Lato"/>
                        </a:rPr>
                        <a:t>Paul</a:t>
                      </a:r>
                      <a:endParaRPr>
                        <a:solidFill>
                          <a:schemeClr val="l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solidFill>
                            <a:schemeClr val="accent1"/>
                          </a:solidFill>
                          <a:latin typeface="Lato"/>
                          <a:ea typeface="Lato"/>
                          <a:cs typeface="Lato"/>
                          <a:sym typeface="Lato"/>
                        </a:rPr>
                        <a:t>None</a:t>
                      </a:r>
                      <a:endParaRPr>
                        <a:solidFill>
                          <a:schemeClr val="accen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c>
                  <a:txBody>
                    <a:bodyPr/>
                    <a:lstStyle/>
                    <a:p>
                      <a:pPr indent="0" lvl="0" marL="0" rtl="0" algn="ctr">
                        <a:spcBef>
                          <a:spcPts val="0"/>
                        </a:spcBef>
                        <a:spcAft>
                          <a:spcPts val="0"/>
                        </a:spcAft>
                        <a:buNone/>
                      </a:pPr>
                      <a:r>
                        <a:rPr lang="en">
                          <a:latin typeface="Lato"/>
                          <a:ea typeface="Lato"/>
                          <a:cs typeface="Lato"/>
                          <a:sym typeface="Lato"/>
                        </a:rPr>
                        <a:t>Extensive</a:t>
                      </a:r>
                      <a:endParaRPr>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c>
                  <a:txBody>
                    <a:bodyPr/>
                    <a:lstStyle/>
                    <a:p>
                      <a:pPr indent="0" lvl="0" marL="0" rtl="0" algn="ctr">
                        <a:spcBef>
                          <a:spcPts val="0"/>
                        </a:spcBef>
                        <a:spcAft>
                          <a:spcPts val="0"/>
                        </a:spcAft>
                        <a:buNone/>
                      </a:pPr>
                      <a:r>
                        <a:rPr lang="en">
                          <a:solidFill>
                            <a:schemeClr val="accent1"/>
                          </a:solidFill>
                          <a:latin typeface="Lato"/>
                          <a:ea typeface="Lato"/>
                          <a:cs typeface="Lato"/>
                          <a:sym typeface="Lato"/>
                        </a:rPr>
                        <a:t>None</a:t>
                      </a:r>
                      <a:endParaRPr>
                        <a:solidFill>
                          <a:schemeClr val="accen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r>
              <a:tr h="680550">
                <a:tc>
                  <a:txBody>
                    <a:bodyPr/>
                    <a:lstStyle/>
                    <a:p>
                      <a:pPr indent="0" lvl="0" marL="0" rtl="0" algn="l">
                        <a:spcBef>
                          <a:spcPts val="0"/>
                        </a:spcBef>
                        <a:spcAft>
                          <a:spcPts val="0"/>
                        </a:spcAft>
                        <a:buNone/>
                      </a:pPr>
                      <a:r>
                        <a:rPr lang="en">
                          <a:solidFill>
                            <a:schemeClr val="lt1"/>
                          </a:solidFill>
                          <a:latin typeface="Lato"/>
                          <a:ea typeface="Lato"/>
                          <a:cs typeface="Lato"/>
                          <a:sym typeface="Lato"/>
                        </a:rPr>
                        <a:t>Nisha</a:t>
                      </a:r>
                      <a:endParaRPr>
                        <a:solidFill>
                          <a:schemeClr val="l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a:latin typeface="Lato"/>
                          <a:ea typeface="Lato"/>
                          <a:cs typeface="Lato"/>
                          <a:sym typeface="Lato"/>
                        </a:rPr>
                        <a:t>Extensive</a:t>
                      </a:r>
                      <a:endParaRPr>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c>
                  <a:txBody>
                    <a:bodyPr/>
                    <a:lstStyle/>
                    <a:p>
                      <a:pPr indent="0" lvl="0" marL="0" rtl="0" algn="ctr">
                        <a:spcBef>
                          <a:spcPts val="0"/>
                        </a:spcBef>
                        <a:spcAft>
                          <a:spcPts val="0"/>
                        </a:spcAft>
                        <a:buNone/>
                      </a:pPr>
                      <a:r>
                        <a:rPr lang="en">
                          <a:solidFill>
                            <a:schemeClr val="accent1"/>
                          </a:solidFill>
                          <a:latin typeface="Lato"/>
                          <a:ea typeface="Lato"/>
                          <a:cs typeface="Lato"/>
                          <a:sym typeface="Lato"/>
                        </a:rPr>
                        <a:t>None</a:t>
                      </a:r>
                      <a:endParaRPr>
                        <a:solidFill>
                          <a:schemeClr val="accent1"/>
                        </a:solidFill>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c>
                  <a:txBody>
                    <a:bodyPr/>
                    <a:lstStyle/>
                    <a:p>
                      <a:pPr indent="0" lvl="0" marL="0" rtl="0" algn="ctr">
                        <a:spcBef>
                          <a:spcPts val="0"/>
                        </a:spcBef>
                        <a:spcAft>
                          <a:spcPts val="0"/>
                        </a:spcAft>
                        <a:buNone/>
                      </a:pPr>
                      <a:r>
                        <a:rPr lang="en">
                          <a:latin typeface="Lato"/>
                          <a:ea typeface="Lato"/>
                          <a:cs typeface="Lato"/>
                          <a:sym typeface="Lato"/>
                        </a:rPr>
                        <a:t>Some</a:t>
                      </a:r>
                      <a:endParaRPr>
                        <a:latin typeface="Lato"/>
                        <a:ea typeface="Lato"/>
                        <a:cs typeface="Lato"/>
                        <a:sym typeface="Lato"/>
                      </a:endParaRPr>
                    </a:p>
                  </a:txBody>
                  <a:tcPr marT="91425" marB="91425" marR="91425" marL="91425">
                    <a:lnL cap="flat" cmpd="sng" w="19050">
                      <a:solidFill>
                        <a:srgbClr val="F2F2F2">
                          <a:alpha val="0"/>
                        </a:srgbClr>
                      </a:solidFill>
                      <a:prstDash val="solid"/>
                      <a:round/>
                      <a:headEnd len="sm" w="sm" type="none"/>
                      <a:tailEnd len="sm" w="sm" type="none"/>
                    </a:lnL>
                    <a:lnR cap="flat" cmpd="sng" w="19050">
                      <a:solidFill>
                        <a:srgbClr val="F2F2F2">
                          <a:alpha val="0"/>
                        </a:srgbClr>
                      </a:solidFill>
                      <a:prstDash val="solid"/>
                      <a:round/>
                      <a:headEnd len="sm" w="sm" type="none"/>
                      <a:tailEnd len="sm" w="sm" type="none"/>
                    </a:lnR>
                    <a:lnT cap="flat" cmpd="sng" w="19050">
                      <a:solidFill>
                        <a:srgbClr val="F2F2F2">
                          <a:alpha val="0"/>
                        </a:srgbClr>
                      </a:solidFill>
                      <a:prstDash val="solid"/>
                      <a:round/>
                      <a:headEnd len="sm" w="sm" type="none"/>
                      <a:tailEnd len="sm" w="sm" type="none"/>
                    </a:lnT>
                    <a:lnB cap="flat" cmpd="sng" w="19050">
                      <a:solidFill>
                        <a:srgbClr val="F2F2F2">
                          <a:alpha val="0"/>
                        </a:srgbClr>
                      </a:solidFill>
                      <a:prstDash val="solid"/>
                      <a:round/>
                      <a:headEnd len="sm" w="sm" type="none"/>
                      <a:tailEnd len="sm" w="sm" type="none"/>
                    </a:lnB>
                    <a:solidFill>
                      <a:srgbClr val="CFD9E0"/>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0"/>
          <p:cNvSpPr txBox="1"/>
          <p:nvPr>
            <p:ph type="title"/>
          </p:nvPr>
        </p:nvSpPr>
        <p:spPr>
          <a:xfrm>
            <a:off x="3018425" y="445025"/>
            <a:ext cx="47619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Board Composition - what do they WANT to do? </a:t>
            </a:r>
            <a:endParaRPr/>
          </a:p>
        </p:txBody>
      </p:sp>
      <p:pic>
        <p:nvPicPr>
          <p:cNvPr id="440" name="Google Shape;440;p70"/>
          <p:cNvPicPr preferRelativeResize="0"/>
          <p:nvPr/>
        </p:nvPicPr>
        <p:blipFill>
          <a:blip r:embed="rId3">
            <a:alphaModFix amt="41000"/>
          </a:blip>
          <a:stretch>
            <a:fillRect/>
          </a:stretch>
        </p:blipFill>
        <p:spPr>
          <a:xfrm rot="5400000">
            <a:off x="-1196508" y="1120305"/>
            <a:ext cx="5121400" cy="2880774"/>
          </a:xfrm>
          <a:prstGeom prst="rect">
            <a:avLst/>
          </a:prstGeom>
          <a:noFill/>
          <a:ln>
            <a:noFill/>
          </a:ln>
        </p:spPr>
      </p:pic>
      <p:sp>
        <p:nvSpPr>
          <p:cNvPr id="441" name="Google Shape;441;p70"/>
          <p:cNvSpPr txBox="1"/>
          <p:nvPr>
            <p:ph idx="1" type="body"/>
          </p:nvPr>
        </p:nvSpPr>
        <p:spPr>
          <a:xfrm>
            <a:off x="3116825" y="1809825"/>
            <a:ext cx="5091600" cy="3025500"/>
          </a:xfrm>
          <a:prstGeom prst="rect">
            <a:avLst/>
          </a:prstGeom>
        </p:spPr>
        <p:txBody>
          <a:bodyPr anchorCtr="0" anchor="t" bIns="91425" lIns="91425" spcFirstLastPara="1" rIns="91425" wrap="square" tIns="91425">
            <a:noAutofit/>
          </a:bodyPr>
          <a:lstStyle/>
          <a:p>
            <a:pPr indent="-431165" lvl="0" marL="454025" rtl="0" algn="l">
              <a:lnSpc>
                <a:spcPct val="115000"/>
              </a:lnSpc>
              <a:spcBef>
                <a:spcPts val="2000"/>
              </a:spcBef>
              <a:spcAft>
                <a:spcPts val="0"/>
              </a:spcAft>
              <a:buSzPts val="1800"/>
              <a:buFont typeface="Lato"/>
              <a:buAutoNum type="arabicPeriod"/>
            </a:pPr>
            <a:r>
              <a:rPr lang="en"/>
              <a:t>Why is this board member joining your board? </a:t>
            </a:r>
            <a:endParaRPr/>
          </a:p>
          <a:p>
            <a:pPr indent="-431165" lvl="0" marL="454025" rtl="0" algn="l">
              <a:lnSpc>
                <a:spcPct val="115000"/>
              </a:lnSpc>
              <a:spcBef>
                <a:spcPts val="1000"/>
              </a:spcBef>
              <a:spcAft>
                <a:spcPts val="0"/>
              </a:spcAft>
              <a:buSzPts val="1800"/>
              <a:buFont typeface="Lato"/>
              <a:buAutoNum type="arabicPeriod"/>
            </a:pPr>
            <a:r>
              <a:rPr lang="en"/>
              <a:t>How do they want to leverage their strengths and skills to benefit your mission?</a:t>
            </a:r>
            <a:endParaRPr/>
          </a:p>
          <a:p>
            <a:pPr indent="-431165" lvl="0" marL="454025" rtl="0" algn="l">
              <a:lnSpc>
                <a:spcPct val="115000"/>
              </a:lnSpc>
              <a:spcBef>
                <a:spcPts val="1000"/>
              </a:spcBef>
              <a:spcAft>
                <a:spcPts val="0"/>
              </a:spcAft>
              <a:buSzPts val="1800"/>
              <a:buFont typeface="Lato"/>
              <a:buAutoNum type="arabicPeriod"/>
            </a:pPr>
            <a:r>
              <a:rPr lang="en"/>
              <a:t>Do you have the variety of strengths, skills and attitude or mindset needed for your board to be successful?</a:t>
            </a:r>
            <a:endParaRPr/>
          </a:p>
          <a:p>
            <a:pPr indent="0" lvl="0" marL="0" rtl="0" algn="l">
              <a:lnSpc>
                <a:spcPct val="115000"/>
              </a:lnSpc>
              <a:spcBef>
                <a:spcPts val="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1"/>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Building Cycle</a:t>
            </a:r>
            <a:endParaRPr/>
          </a:p>
        </p:txBody>
      </p:sp>
      <p:sp>
        <p:nvSpPr>
          <p:cNvPr id="447" name="Google Shape;447;p71"/>
          <p:cNvSpPr txBox="1"/>
          <p:nvPr/>
        </p:nvSpPr>
        <p:spPr>
          <a:xfrm>
            <a:off x="6709126" y="4329900"/>
            <a:ext cx="19050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n" sz="1000" u="none" cap="none" strike="noStrike">
                <a:solidFill>
                  <a:schemeClr val="dk1"/>
                </a:solidFill>
                <a:latin typeface="Outfit"/>
                <a:ea typeface="Outfit"/>
                <a:cs typeface="Outfit"/>
                <a:sym typeface="Outfit"/>
              </a:rPr>
              <a:t>BoardSource</a:t>
            </a:r>
            <a:endParaRPr sz="800">
              <a:solidFill>
                <a:schemeClr val="dk1"/>
              </a:solidFill>
              <a:latin typeface="Outfit"/>
              <a:ea typeface="Outfit"/>
              <a:cs typeface="Outfit"/>
              <a:sym typeface="Outfit"/>
            </a:endParaRPr>
          </a:p>
        </p:txBody>
      </p:sp>
      <p:sp>
        <p:nvSpPr>
          <p:cNvPr id="448" name="Google Shape;448;p71"/>
          <p:cNvSpPr/>
          <p:nvPr/>
        </p:nvSpPr>
        <p:spPr>
          <a:xfrm>
            <a:off x="5443427" y="637325"/>
            <a:ext cx="1131300" cy="1131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Outfit"/>
                <a:ea typeface="Outfit"/>
                <a:cs typeface="Outfit"/>
                <a:sym typeface="Outfit"/>
              </a:rPr>
              <a:t>Identify Skills &amp; Demo-</a:t>
            </a:r>
            <a:br>
              <a:rPr b="1" lang="en" sz="1000">
                <a:solidFill>
                  <a:schemeClr val="lt1"/>
                </a:solidFill>
                <a:latin typeface="Outfit"/>
                <a:ea typeface="Outfit"/>
                <a:cs typeface="Outfit"/>
                <a:sym typeface="Outfit"/>
              </a:rPr>
            </a:br>
            <a:r>
              <a:rPr b="1" lang="en" sz="1000">
                <a:solidFill>
                  <a:schemeClr val="lt1"/>
                </a:solidFill>
                <a:latin typeface="Outfit"/>
                <a:ea typeface="Outfit"/>
                <a:cs typeface="Outfit"/>
                <a:sym typeface="Outfit"/>
              </a:rPr>
              <a:t>graphics</a:t>
            </a:r>
            <a:endParaRPr b="1" sz="1000">
              <a:solidFill>
                <a:schemeClr val="lt1"/>
              </a:solidFill>
              <a:latin typeface="Outfit"/>
              <a:ea typeface="Outfit"/>
              <a:cs typeface="Outfit"/>
              <a:sym typeface="Outfit"/>
            </a:endParaRPr>
          </a:p>
        </p:txBody>
      </p:sp>
      <p:sp>
        <p:nvSpPr>
          <p:cNvPr id="449" name="Google Shape;449;p71"/>
          <p:cNvSpPr/>
          <p:nvPr/>
        </p:nvSpPr>
        <p:spPr>
          <a:xfrm>
            <a:off x="6741626" y="1355199"/>
            <a:ext cx="1131300" cy="1131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Outfit"/>
                <a:ea typeface="Outfit"/>
                <a:cs typeface="Outfit"/>
                <a:sym typeface="Outfit"/>
              </a:rPr>
              <a:t>Cultivate</a:t>
            </a:r>
            <a:endParaRPr b="1" sz="1000">
              <a:solidFill>
                <a:schemeClr val="lt1"/>
              </a:solidFill>
              <a:latin typeface="Outfit"/>
              <a:ea typeface="Outfit"/>
              <a:cs typeface="Outfit"/>
              <a:sym typeface="Outfit"/>
            </a:endParaRPr>
          </a:p>
        </p:txBody>
      </p:sp>
      <p:sp>
        <p:nvSpPr>
          <p:cNvPr id="450" name="Google Shape;450;p71"/>
          <p:cNvSpPr/>
          <p:nvPr/>
        </p:nvSpPr>
        <p:spPr>
          <a:xfrm>
            <a:off x="6741626" y="2734726"/>
            <a:ext cx="1131300" cy="1131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Outfit"/>
                <a:ea typeface="Outfit"/>
                <a:cs typeface="Outfit"/>
                <a:sym typeface="Outfit"/>
              </a:rPr>
              <a:t>Recruit</a:t>
            </a:r>
            <a:endParaRPr b="1" sz="1000">
              <a:solidFill>
                <a:schemeClr val="lt1"/>
              </a:solidFill>
              <a:latin typeface="Outfit"/>
              <a:ea typeface="Outfit"/>
              <a:cs typeface="Outfit"/>
              <a:sym typeface="Outfit"/>
            </a:endParaRPr>
          </a:p>
        </p:txBody>
      </p:sp>
      <p:sp>
        <p:nvSpPr>
          <p:cNvPr id="451" name="Google Shape;451;p71"/>
          <p:cNvSpPr/>
          <p:nvPr/>
        </p:nvSpPr>
        <p:spPr>
          <a:xfrm>
            <a:off x="5443427" y="3491072"/>
            <a:ext cx="1131300" cy="1131300"/>
          </a:xfrm>
          <a:prstGeom prst="ellipse">
            <a:avLst/>
          </a:prstGeom>
          <a:solidFill>
            <a:srgbClr val="FF6C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Outfit"/>
                <a:ea typeface="Outfit"/>
                <a:cs typeface="Outfit"/>
                <a:sym typeface="Outfit"/>
              </a:rPr>
              <a:t>Orient</a:t>
            </a:r>
            <a:endParaRPr b="1" sz="1000">
              <a:solidFill>
                <a:schemeClr val="lt1"/>
              </a:solidFill>
              <a:latin typeface="Outfit"/>
              <a:ea typeface="Outfit"/>
              <a:cs typeface="Outfit"/>
              <a:sym typeface="Outfit"/>
            </a:endParaRPr>
          </a:p>
        </p:txBody>
      </p:sp>
      <p:sp>
        <p:nvSpPr>
          <p:cNvPr id="452" name="Google Shape;452;p71"/>
          <p:cNvSpPr/>
          <p:nvPr/>
        </p:nvSpPr>
        <p:spPr>
          <a:xfrm>
            <a:off x="4094464" y="2734726"/>
            <a:ext cx="1131300" cy="1131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Outfit"/>
                <a:ea typeface="Outfit"/>
                <a:cs typeface="Outfit"/>
                <a:sym typeface="Outfit"/>
              </a:rPr>
              <a:t>Educate &amp; Involve</a:t>
            </a:r>
            <a:endParaRPr b="1" sz="1000">
              <a:solidFill>
                <a:schemeClr val="lt1"/>
              </a:solidFill>
              <a:latin typeface="Outfit"/>
              <a:ea typeface="Outfit"/>
              <a:cs typeface="Outfit"/>
              <a:sym typeface="Outfit"/>
            </a:endParaRPr>
          </a:p>
        </p:txBody>
      </p:sp>
      <p:sp>
        <p:nvSpPr>
          <p:cNvPr id="453" name="Google Shape;453;p71"/>
          <p:cNvSpPr/>
          <p:nvPr/>
        </p:nvSpPr>
        <p:spPr>
          <a:xfrm>
            <a:off x="4094464" y="1355199"/>
            <a:ext cx="1131300" cy="1131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latin typeface="Outfit"/>
                <a:ea typeface="Outfit"/>
                <a:cs typeface="Outfit"/>
                <a:sym typeface="Outfit"/>
              </a:rPr>
              <a:t>Evaluate &amp; Rotate</a:t>
            </a:r>
            <a:endParaRPr b="1" sz="1000">
              <a:solidFill>
                <a:schemeClr val="lt1"/>
              </a:solidFill>
              <a:latin typeface="Outfit"/>
              <a:ea typeface="Outfit"/>
              <a:cs typeface="Outfit"/>
              <a:sym typeface="Outfit"/>
            </a:endParaRPr>
          </a:p>
        </p:txBody>
      </p:sp>
      <p:sp>
        <p:nvSpPr>
          <p:cNvPr id="454" name="Google Shape;454;p71"/>
          <p:cNvSpPr/>
          <p:nvPr/>
        </p:nvSpPr>
        <p:spPr>
          <a:xfrm rot="-3667527">
            <a:off x="6757912" y="1176577"/>
            <a:ext cx="125390" cy="294923"/>
          </a:xfrm>
          <a:custGeom>
            <a:rect b="b" l="l" r="r" t="t"/>
            <a:pathLst>
              <a:path extrusionOk="0" h="35671" w="15166">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1"/>
          <p:cNvSpPr/>
          <p:nvPr/>
        </p:nvSpPr>
        <p:spPr>
          <a:xfrm flipH="1" rot="6299779">
            <a:off x="-1560675" y="1335680"/>
            <a:ext cx="273860" cy="644129"/>
          </a:xfrm>
          <a:custGeom>
            <a:rect b="b" l="l" r="r" t="t"/>
            <a:pathLst>
              <a:path extrusionOk="0" h="35671" w="15166">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FF6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1"/>
          <p:cNvSpPr/>
          <p:nvPr/>
        </p:nvSpPr>
        <p:spPr>
          <a:xfrm rot="4500008">
            <a:off x="-1560690" y="3842999"/>
            <a:ext cx="273943" cy="644324"/>
          </a:xfrm>
          <a:custGeom>
            <a:rect b="b" l="l" r="r" t="t"/>
            <a:pathLst>
              <a:path extrusionOk="0" h="35671" w="15166">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CF3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1"/>
          <p:cNvSpPr/>
          <p:nvPr/>
        </p:nvSpPr>
        <p:spPr>
          <a:xfrm rot="-339429">
            <a:off x="7519897" y="2471985"/>
            <a:ext cx="125389" cy="294920"/>
          </a:xfrm>
          <a:custGeom>
            <a:rect b="b" l="l" r="r" t="t"/>
            <a:pathLst>
              <a:path extrusionOk="0" h="35671" w="15166">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1"/>
          <p:cNvSpPr/>
          <p:nvPr/>
        </p:nvSpPr>
        <p:spPr>
          <a:xfrm rot="3939557">
            <a:off x="6806616" y="3871496"/>
            <a:ext cx="125383" cy="294906"/>
          </a:xfrm>
          <a:custGeom>
            <a:rect b="b" l="l" r="r" t="t"/>
            <a:pathLst>
              <a:path extrusionOk="0" h="35671" w="15166">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1"/>
          <p:cNvSpPr/>
          <p:nvPr/>
        </p:nvSpPr>
        <p:spPr>
          <a:xfrm rot="8100000">
            <a:off x="5149299" y="3711928"/>
            <a:ext cx="125363" cy="294859"/>
          </a:xfrm>
          <a:custGeom>
            <a:rect b="b" l="l" r="r" t="t"/>
            <a:pathLst>
              <a:path extrusionOk="0" h="35671" w="15166">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FF6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1"/>
          <p:cNvSpPr/>
          <p:nvPr/>
        </p:nvSpPr>
        <p:spPr>
          <a:xfrm rot="-8925414">
            <a:off x="4339680" y="2472028"/>
            <a:ext cx="125367" cy="294868"/>
          </a:xfrm>
          <a:custGeom>
            <a:rect b="b" l="l" r="r" t="t"/>
            <a:pathLst>
              <a:path extrusionOk="0" h="35671" w="15166">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1"/>
          <p:cNvSpPr/>
          <p:nvPr/>
        </p:nvSpPr>
        <p:spPr>
          <a:xfrm rot="-6543909">
            <a:off x="5147976" y="1143619"/>
            <a:ext cx="125361" cy="294853"/>
          </a:xfrm>
          <a:custGeom>
            <a:rect b="b" l="l" r="r" t="t"/>
            <a:pathLst>
              <a:path extrusionOk="0" h="35671" w="15166">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71"/>
          <p:cNvSpPr txBox="1"/>
          <p:nvPr>
            <p:ph idx="1" type="subTitle"/>
          </p:nvPr>
        </p:nvSpPr>
        <p:spPr>
          <a:xfrm>
            <a:off x="496350" y="3161525"/>
            <a:ext cx="21024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Recruitment and Onboarding</a:t>
            </a:r>
            <a:endParaRPr/>
          </a:p>
        </p:txBody>
      </p:sp>
      <p:sp>
        <p:nvSpPr>
          <p:cNvPr id="468" name="Google Shape;468;p72"/>
          <p:cNvSpPr txBox="1"/>
          <p:nvPr/>
        </p:nvSpPr>
        <p:spPr>
          <a:xfrm>
            <a:off x="743775" y="1118925"/>
            <a:ext cx="7615800" cy="4130400"/>
          </a:xfrm>
          <a:prstGeom prst="rect">
            <a:avLst/>
          </a:prstGeom>
          <a:noFill/>
          <a:ln>
            <a:noFill/>
          </a:ln>
        </p:spPr>
        <p:txBody>
          <a:bodyPr anchorCtr="0" anchor="t" bIns="91425" lIns="91425" spcFirstLastPara="1" rIns="91425" wrap="square" tIns="91425">
            <a:spAutoFit/>
          </a:bodyPr>
          <a:lstStyle/>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Whose job is recruitment?</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When should you be thinking about recruitment?</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Do your research on prospects</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Find PASSION for the mission, but make sure there is alignment with strategy and strengths</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PLAN - Have an onboarding process - orientation, board book, clear expectations, clear introductions</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Welcome and nurture them  - ask them questions/give them room to speak, check in after the first few meetings at least</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Training in nonprofit governance and collaborative leadership</a:t>
            </a:r>
            <a:endParaRPr sz="1800">
              <a:solidFill>
                <a:schemeClr val="dk1"/>
              </a:solidFill>
              <a:latin typeface="Outfit"/>
              <a:ea typeface="Outfit"/>
              <a:cs typeface="Outfit"/>
              <a:sym typeface="Outfit"/>
            </a:endParaRPr>
          </a:p>
          <a:p>
            <a:pPr indent="0" lvl="0" marL="0" rtl="0" algn="l">
              <a:spcBef>
                <a:spcPts val="1000"/>
              </a:spcBef>
              <a:spcAft>
                <a:spcPts val="0"/>
              </a:spcAft>
              <a:buNone/>
            </a:pPr>
            <a:r>
              <a:t/>
            </a:r>
            <a:endParaRPr sz="1800">
              <a:latin typeface="Outfit"/>
              <a:ea typeface="Outfit"/>
              <a:cs typeface="Outfit"/>
              <a:sym typeface="Outfi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animEffect filter="fade" transition="in">
                                      <p:cBhvr>
                                        <p:cTn dur="1000"/>
                                        <p:tgtEl>
                                          <p:spTgt spid="4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animEffect filter="fade" transition="in">
                                      <p:cBhvr>
                                        <p:cTn dur="1000"/>
                                        <p:tgtEl>
                                          <p:spTgt spid="4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animEffect filter="fade" transition="in">
                                      <p:cBhvr>
                                        <p:cTn dur="1000"/>
                                        <p:tgtEl>
                                          <p:spTgt spid="4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3" st="3"/>
                                            </p:txEl>
                                          </p:spTgt>
                                        </p:tgtEl>
                                        <p:attrNameLst>
                                          <p:attrName>style.visibility</p:attrName>
                                        </p:attrNameLst>
                                      </p:cBhvr>
                                      <p:to>
                                        <p:strVal val="visible"/>
                                      </p:to>
                                    </p:set>
                                    <p:animEffect filter="fade" transition="in">
                                      <p:cBhvr>
                                        <p:cTn dur="1000"/>
                                        <p:tgtEl>
                                          <p:spTgt spid="4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4" st="4"/>
                                            </p:txEl>
                                          </p:spTgt>
                                        </p:tgtEl>
                                        <p:attrNameLst>
                                          <p:attrName>style.visibility</p:attrName>
                                        </p:attrNameLst>
                                      </p:cBhvr>
                                      <p:to>
                                        <p:strVal val="visible"/>
                                      </p:to>
                                    </p:set>
                                    <p:animEffect filter="fade" transition="in">
                                      <p:cBhvr>
                                        <p:cTn dur="1000"/>
                                        <p:tgtEl>
                                          <p:spTgt spid="4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5" st="5"/>
                                            </p:txEl>
                                          </p:spTgt>
                                        </p:tgtEl>
                                        <p:attrNameLst>
                                          <p:attrName>style.visibility</p:attrName>
                                        </p:attrNameLst>
                                      </p:cBhvr>
                                      <p:to>
                                        <p:strVal val="visible"/>
                                      </p:to>
                                    </p:set>
                                    <p:animEffect filter="fade" transition="in">
                                      <p:cBhvr>
                                        <p:cTn dur="1000"/>
                                        <p:tgtEl>
                                          <p:spTgt spid="4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6" st="6"/>
                                            </p:txEl>
                                          </p:spTgt>
                                        </p:tgtEl>
                                        <p:attrNameLst>
                                          <p:attrName>style.visibility</p:attrName>
                                        </p:attrNameLst>
                                      </p:cBhvr>
                                      <p:to>
                                        <p:strVal val="visible"/>
                                      </p:to>
                                    </p:set>
                                    <p:animEffect filter="fade" transition="in">
                                      <p:cBhvr>
                                        <p:cTn dur="1000"/>
                                        <p:tgtEl>
                                          <p:spTgt spid="4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7" st="7"/>
                                            </p:txEl>
                                          </p:spTgt>
                                        </p:tgtEl>
                                        <p:attrNameLst>
                                          <p:attrName>style.visibility</p:attrName>
                                        </p:attrNameLst>
                                      </p:cBhvr>
                                      <p:to>
                                        <p:strVal val="visible"/>
                                      </p:to>
                                    </p:set>
                                    <p:animEffect filter="fade" transition="in">
                                      <p:cBhvr>
                                        <p:cTn dur="1000"/>
                                        <p:tgtEl>
                                          <p:spTgt spid="46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6"/>
          <p:cNvSpPr txBox="1"/>
          <p:nvPr>
            <p:ph type="title"/>
          </p:nvPr>
        </p:nvSpPr>
        <p:spPr>
          <a:xfrm>
            <a:off x="387900" y="438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Nonprofit Governance is a System of</a:t>
            </a:r>
            <a:endParaRPr/>
          </a:p>
        </p:txBody>
      </p:sp>
      <p:sp>
        <p:nvSpPr>
          <p:cNvPr id="242" name="Google Shape;242;p46"/>
          <p:cNvSpPr/>
          <p:nvPr/>
        </p:nvSpPr>
        <p:spPr>
          <a:xfrm>
            <a:off x="5557421" y="1621075"/>
            <a:ext cx="2999400" cy="501900"/>
          </a:xfrm>
          <a:prstGeom prst="chevron">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rgbClr val="FFFFFF"/>
                </a:solidFill>
                <a:latin typeface="Outfit Medium"/>
                <a:ea typeface="Outfit Medium"/>
                <a:cs typeface="Outfit Medium"/>
                <a:sym typeface="Outfit Medium"/>
              </a:rPr>
              <a:t>People</a:t>
            </a:r>
            <a:endParaRPr>
              <a:solidFill>
                <a:srgbClr val="FFFFFF"/>
              </a:solidFill>
              <a:latin typeface="Outfit Medium"/>
              <a:ea typeface="Outfit Medium"/>
              <a:cs typeface="Outfit Medium"/>
              <a:sym typeface="Outfit Medium"/>
            </a:endParaRPr>
          </a:p>
        </p:txBody>
      </p:sp>
      <p:sp>
        <p:nvSpPr>
          <p:cNvPr id="243" name="Google Shape;243;p46"/>
          <p:cNvSpPr txBox="1"/>
          <p:nvPr/>
        </p:nvSpPr>
        <p:spPr>
          <a:xfrm>
            <a:off x="6090875" y="2271575"/>
            <a:ext cx="2466000" cy="19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677480"/>
              </a:buClr>
              <a:buSzPts val="1100"/>
              <a:buFont typeface="Arial"/>
              <a:buNone/>
            </a:pPr>
            <a:r>
              <a:rPr lang="en" sz="1600">
                <a:solidFill>
                  <a:schemeClr val="dk2"/>
                </a:solidFill>
                <a:latin typeface="Outfit"/>
                <a:ea typeface="Outfit"/>
                <a:cs typeface="Outfit"/>
                <a:sym typeface="Outfit"/>
              </a:rPr>
              <a:t>Board and Staff charged with upholding the bylaws and interpreting and enacting the policies. </a:t>
            </a:r>
            <a:endParaRPr sz="1200">
              <a:solidFill>
                <a:schemeClr val="dk2"/>
              </a:solidFill>
              <a:latin typeface="Outfit"/>
              <a:ea typeface="Outfit"/>
              <a:cs typeface="Outfit"/>
              <a:sym typeface="Outfit"/>
            </a:endParaRPr>
          </a:p>
        </p:txBody>
      </p:sp>
      <p:sp>
        <p:nvSpPr>
          <p:cNvPr id="244" name="Google Shape;244;p46"/>
          <p:cNvSpPr/>
          <p:nvPr/>
        </p:nvSpPr>
        <p:spPr>
          <a:xfrm>
            <a:off x="446625" y="1621236"/>
            <a:ext cx="3218700" cy="501900"/>
          </a:xfrm>
          <a:prstGeom prst="homePlat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rgbClr val="FFFFFF"/>
                </a:solidFill>
                <a:latin typeface="Outfit Medium"/>
                <a:ea typeface="Outfit Medium"/>
                <a:cs typeface="Outfit Medium"/>
                <a:sym typeface="Outfit Medium"/>
              </a:rPr>
              <a:t>Bylaws</a:t>
            </a:r>
            <a:endParaRPr sz="2400">
              <a:solidFill>
                <a:srgbClr val="FFFFFF"/>
              </a:solidFill>
              <a:latin typeface="Outfit Medium"/>
              <a:ea typeface="Outfit Medium"/>
              <a:cs typeface="Outfit Medium"/>
              <a:sym typeface="Outfit Medium"/>
            </a:endParaRPr>
          </a:p>
        </p:txBody>
      </p:sp>
      <p:sp>
        <p:nvSpPr>
          <p:cNvPr id="245" name="Google Shape;245;p46"/>
          <p:cNvSpPr txBox="1"/>
          <p:nvPr/>
        </p:nvSpPr>
        <p:spPr>
          <a:xfrm>
            <a:off x="562325" y="2271575"/>
            <a:ext cx="2304600" cy="19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latin typeface="Outfit"/>
                <a:ea typeface="Outfit"/>
                <a:cs typeface="Outfit"/>
                <a:sym typeface="Outfit"/>
              </a:rPr>
              <a:t>The main governing document for a nonprofit organization. </a:t>
            </a:r>
            <a:endParaRPr sz="1600">
              <a:solidFill>
                <a:schemeClr val="dk2"/>
              </a:solidFill>
              <a:latin typeface="Outfit"/>
              <a:ea typeface="Outfit"/>
              <a:cs typeface="Outfit"/>
              <a:sym typeface="Outfit"/>
            </a:endParaRPr>
          </a:p>
        </p:txBody>
      </p:sp>
      <p:sp>
        <p:nvSpPr>
          <p:cNvPr id="246" name="Google Shape;246;p46"/>
          <p:cNvSpPr/>
          <p:nvPr/>
        </p:nvSpPr>
        <p:spPr>
          <a:xfrm>
            <a:off x="3118212" y="1621075"/>
            <a:ext cx="2999400" cy="501900"/>
          </a:xfrm>
          <a:prstGeom prst="chevron">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SzPts val="1100"/>
              <a:buNone/>
            </a:pPr>
            <a:r>
              <a:rPr lang="en" sz="2400">
                <a:solidFill>
                  <a:srgbClr val="FFFFFF"/>
                </a:solidFill>
                <a:latin typeface="Outfit Medium"/>
                <a:ea typeface="Outfit Medium"/>
                <a:cs typeface="Outfit Medium"/>
                <a:sym typeface="Outfit Medium"/>
              </a:rPr>
              <a:t>Policies</a:t>
            </a:r>
            <a:endParaRPr>
              <a:solidFill>
                <a:srgbClr val="FFFFFF"/>
              </a:solidFill>
              <a:latin typeface="Outfit Medium"/>
              <a:ea typeface="Outfit Medium"/>
              <a:cs typeface="Outfit Medium"/>
              <a:sym typeface="Outfit Medium"/>
            </a:endParaRPr>
          </a:p>
        </p:txBody>
      </p:sp>
      <p:sp>
        <p:nvSpPr>
          <p:cNvPr id="247" name="Google Shape;247;p46"/>
          <p:cNvSpPr txBox="1"/>
          <p:nvPr/>
        </p:nvSpPr>
        <p:spPr>
          <a:xfrm>
            <a:off x="3317700" y="2271575"/>
            <a:ext cx="2466000" cy="196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677480"/>
              </a:buClr>
              <a:buSzPts val="1100"/>
              <a:buFont typeface="Arial"/>
              <a:buNone/>
            </a:pPr>
            <a:r>
              <a:rPr lang="en" sz="1600">
                <a:solidFill>
                  <a:schemeClr val="dk2"/>
                </a:solidFill>
                <a:latin typeface="Outfit"/>
                <a:ea typeface="Outfit"/>
                <a:cs typeface="Outfit"/>
                <a:sym typeface="Outfit"/>
              </a:rPr>
              <a:t>Written rules to protect and steer the staff and board as they fulfill the mission of the organization. </a:t>
            </a:r>
            <a:endParaRPr sz="1200">
              <a:solidFill>
                <a:schemeClr val="dk2"/>
              </a:solidFill>
              <a:latin typeface="Outfit"/>
              <a:ea typeface="Outfit"/>
              <a:cs typeface="Outfit"/>
              <a:sym typeface="Outfi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73"/>
          <p:cNvPicPr preferRelativeResize="0"/>
          <p:nvPr/>
        </p:nvPicPr>
        <p:blipFill>
          <a:blip r:embed="rId3">
            <a:alphaModFix/>
          </a:blip>
          <a:stretch>
            <a:fillRect/>
          </a:stretch>
        </p:blipFill>
        <p:spPr>
          <a:xfrm>
            <a:off x="0" y="-400050"/>
            <a:ext cx="9937776" cy="5589999"/>
          </a:xfrm>
          <a:prstGeom prst="rect">
            <a:avLst/>
          </a:prstGeom>
          <a:noFill/>
          <a:ln>
            <a:noFill/>
          </a:ln>
        </p:spPr>
      </p:pic>
      <p:sp>
        <p:nvSpPr>
          <p:cNvPr id="474" name="Google Shape;474;p73"/>
          <p:cNvSpPr/>
          <p:nvPr/>
        </p:nvSpPr>
        <p:spPr>
          <a:xfrm>
            <a:off x="2006100" y="1724100"/>
            <a:ext cx="5131800" cy="1695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400">
                <a:solidFill>
                  <a:schemeClr val="dk1"/>
                </a:solidFill>
                <a:latin typeface="Prata"/>
                <a:ea typeface="Prata"/>
                <a:cs typeface="Prata"/>
                <a:sym typeface="Prata"/>
              </a:rPr>
              <a:t>Nonprofit Leadership Frameworks</a:t>
            </a:r>
            <a:endParaRPr sz="3400">
              <a:solidFill>
                <a:schemeClr val="dk1"/>
              </a:solidFill>
              <a:latin typeface="Prata"/>
              <a:ea typeface="Prata"/>
              <a:cs typeface="Prata"/>
              <a:sym typeface="Prat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cxnSp>
        <p:nvCxnSpPr>
          <p:cNvPr id="479" name="Google Shape;479;p74"/>
          <p:cNvCxnSpPr>
            <a:stCxn id="480" idx="2"/>
          </p:cNvCxnSpPr>
          <p:nvPr/>
        </p:nvCxnSpPr>
        <p:spPr>
          <a:xfrm>
            <a:off x="4427400" y="1819250"/>
            <a:ext cx="0" cy="1671600"/>
          </a:xfrm>
          <a:prstGeom prst="straightConnector1">
            <a:avLst/>
          </a:prstGeom>
          <a:noFill/>
          <a:ln cap="flat" cmpd="sng" w="19050">
            <a:solidFill>
              <a:schemeClr val="dk1"/>
            </a:solidFill>
            <a:prstDash val="solid"/>
            <a:round/>
            <a:headEnd len="med" w="med" type="none"/>
            <a:tailEnd len="med" w="med" type="none"/>
          </a:ln>
        </p:spPr>
      </p:cxnSp>
      <p:sp>
        <p:nvSpPr>
          <p:cNvPr id="480" name="Google Shape;480;p74"/>
          <p:cNvSpPr/>
          <p:nvPr/>
        </p:nvSpPr>
        <p:spPr>
          <a:xfrm>
            <a:off x="1407300" y="1042550"/>
            <a:ext cx="6040200" cy="776700"/>
          </a:xfrm>
          <a:prstGeom prst="rect">
            <a:avLst/>
          </a:prstGeom>
          <a:solidFill>
            <a:schemeClr val="dk1"/>
          </a:solidFill>
          <a:ln cap="flat" cmpd="sng" w="19050">
            <a:solidFill>
              <a:schemeClr val="dk1"/>
            </a:solidFill>
            <a:prstDash val="solid"/>
            <a:round/>
            <a:headEnd len="sm" w="sm" type="none"/>
            <a:tailEnd len="sm" w="sm" type="none"/>
          </a:ln>
          <a:effectLst>
            <a:outerShdw blurRad="57150" rotWithShape="0" algn="bl" dir="5640000" dist="104775">
              <a:srgbClr val="035681">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Outfit"/>
                <a:ea typeface="Outfit"/>
                <a:cs typeface="Outfit"/>
                <a:sym typeface="Outfit"/>
              </a:rPr>
              <a:t>Board of Directors</a:t>
            </a:r>
            <a:endParaRPr b="1" sz="1600">
              <a:solidFill>
                <a:schemeClr val="lt1"/>
              </a:solidFill>
              <a:latin typeface="Outfit"/>
              <a:ea typeface="Outfit"/>
              <a:cs typeface="Outfit"/>
              <a:sym typeface="Outfit"/>
            </a:endParaRPr>
          </a:p>
        </p:txBody>
      </p:sp>
      <p:sp>
        <p:nvSpPr>
          <p:cNvPr id="481" name="Google Shape;481;p74"/>
          <p:cNvSpPr/>
          <p:nvPr/>
        </p:nvSpPr>
        <p:spPr>
          <a:xfrm>
            <a:off x="3400425" y="2402800"/>
            <a:ext cx="2048100" cy="423600"/>
          </a:xfrm>
          <a:prstGeom prst="rect">
            <a:avLst/>
          </a:prstGeom>
          <a:solidFill>
            <a:schemeClr val="accent1"/>
          </a:solidFill>
          <a:ln>
            <a:noFill/>
          </a:ln>
          <a:effectLst>
            <a:outerShdw blurRad="57150" rotWithShape="0" algn="bl" dir="5640000" dist="104775">
              <a:srgbClr val="035681">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utfit"/>
                <a:ea typeface="Outfit"/>
                <a:cs typeface="Outfit"/>
                <a:sym typeface="Outfit"/>
              </a:rPr>
              <a:t>Executive Director</a:t>
            </a:r>
            <a:endParaRPr b="1">
              <a:solidFill>
                <a:schemeClr val="lt1"/>
              </a:solidFill>
              <a:latin typeface="Outfit"/>
              <a:ea typeface="Outfit"/>
              <a:cs typeface="Outfit"/>
              <a:sym typeface="Outfit"/>
            </a:endParaRPr>
          </a:p>
        </p:txBody>
      </p:sp>
      <p:grpSp>
        <p:nvGrpSpPr>
          <p:cNvPr id="482" name="Google Shape;482;p74"/>
          <p:cNvGrpSpPr/>
          <p:nvPr/>
        </p:nvGrpSpPr>
        <p:grpSpPr>
          <a:xfrm>
            <a:off x="746370" y="3867150"/>
            <a:ext cx="7651260" cy="776700"/>
            <a:chOff x="705375" y="2571750"/>
            <a:chExt cx="7651260" cy="776700"/>
          </a:xfrm>
        </p:grpSpPr>
        <p:sp>
          <p:nvSpPr>
            <p:cNvPr id="483" name="Google Shape;483;p74"/>
            <p:cNvSpPr/>
            <p:nvPr/>
          </p:nvSpPr>
          <p:spPr>
            <a:xfrm>
              <a:off x="705375" y="2571750"/>
              <a:ext cx="1361100" cy="776700"/>
            </a:xfrm>
            <a:prstGeom prst="rect">
              <a:avLst/>
            </a:prstGeom>
            <a:solidFill>
              <a:schemeClr val="accent6"/>
            </a:solidFill>
            <a:ln>
              <a:noFill/>
            </a:ln>
            <a:effectLst>
              <a:outerShdw blurRad="57150" rotWithShape="0" algn="bl" dir="5640000" dist="104775">
                <a:srgbClr val="035681">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Outfit"/>
                  <a:ea typeface="Outfit"/>
                  <a:cs typeface="Outfit"/>
                  <a:sym typeface="Outfit"/>
                </a:rPr>
                <a:t>Program</a:t>
              </a:r>
              <a:endParaRPr>
                <a:solidFill>
                  <a:schemeClr val="lt1"/>
                </a:solidFill>
                <a:latin typeface="Outfit"/>
                <a:ea typeface="Outfit"/>
                <a:cs typeface="Outfit"/>
                <a:sym typeface="Outfit"/>
              </a:endParaRPr>
            </a:p>
          </p:txBody>
        </p:sp>
        <p:sp>
          <p:nvSpPr>
            <p:cNvPr id="484" name="Google Shape;484;p74"/>
            <p:cNvSpPr/>
            <p:nvPr/>
          </p:nvSpPr>
          <p:spPr>
            <a:xfrm>
              <a:off x="2802095" y="2571750"/>
              <a:ext cx="1361100" cy="776700"/>
            </a:xfrm>
            <a:prstGeom prst="rect">
              <a:avLst/>
            </a:prstGeom>
            <a:solidFill>
              <a:schemeClr val="accent6"/>
            </a:solidFill>
            <a:ln>
              <a:noFill/>
            </a:ln>
            <a:effectLst>
              <a:outerShdw blurRad="57150" rotWithShape="0" algn="bl" dir="5640000" dist="104775">
                <a:srgbClr val="035681">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Outfit"/>
                  <a:ea typeface="Outfit"/>
                  <a:cs typeface="Outfit"/>
                  <a:sym typeface="Outfit"/>
                </a:rPr>
                <a:t>Development</a:t>
              </a:r>
              <a:endParaRPr sz="1300">
                <a:solidFill>
                  <a:schemeClr val="lt1"/>
                </a:solidFill>
                <a:latin typeface="Outfit"/>
                <a:ea typeface="Outfit"/>
                <a:cs typeface="Outfit"/>
                <a:sym typeface="Outfit"/>
              </a:endParaRPr>
            </a:p>
          </p:txBody>
        </p:sp>
        <p:sp>
          <p:nvSpPr>
            <p:cNvPr id="485" name="Google Shape;485;p74"/>
            <p:cNvSpPr/>
            <p:nvPr/>
          </p:nvSpPr>
          <p:spPr>
            <a:xfrm>
              <a:off x="4898815" y="2571750"/>
              <a:ext cx="1361100" cy="776700"/>
            </a:xfrm>
            <a:prstGeom prst="rect">
              <a:avLst/>
            </a:prstGeom>
            <a:solidFill>
              <a:schemeClr val="accent6"/>
            </a:solidFill>
            <a:ln>
              <a:noFill/>
            </a:ln>
            <a:effectLst>
              <a:outerShdw blurRad="57150" rotWithShape="0" algn="bl" dir="5640000" dist="104775">
                <a:srgbClr val="035681">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Outfit"/>
                  <a:ea typeface="Outfit"/>
                  <a:cs typeface="Outfit"/>
                  <a:sym typeface="Outfit"/>
                </a:rPr>
                <a:t>Finance</a:t>
              </a:r>
              <a:endParaRPr sz="1300">
                <a:solidFill>
                  <a:schemeClr val="lt1"/>
                </a:solidFill>
                <a:latin typeface="Outfit"/>
                <a:ea typeface="Outfit"/>
                <a:cs typeface="Outfit"/>
                <a:sym typeface="Outfit"/>
              </a:endParaRPr>
            </a:p>
          </p:txBody>
        </p:sp>
        <p:sp>
          <p:nvSpPr>
            <p:cNvPr id="486" name="Google Shape;486;p74"/>
            <p:cNvSpPr/>
            <p:nvPr/>
          </p:nvSpPr>
          <p:spPr>
            <a:xfrm>
              <a:off x="6995535" y="2571750"/>
              <a:ext cx="1361100" cy="776700"/>
            </a:xfrm>
            <a:prstGeom prst="rect">
              <a:avLst/>
            </a:prstGeom>
            <a:solidFill>
              <a:schemeClr val="accent6"/>
            </a:solidFill>
            <a:ln>
              <a:noFill/>
            </a:ln>
            <a:effectLst>
              <a:outerShdw blurRad="57150" rotWithShape="0" algn="bl" dir="5640000" dist="104775">
                <a:srgbClr val="035681">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Outfit"/>
                  <a:ea typeface="Outfit"/>
                  <a:cs typeface="Outfit"/>
                  <a:sym typeface="Outfit"/>
                </a:rPr>
                <a:t>Marketing</a:t>
              </a:r>
              <a:endParaRPr sz="1300">
                <a:solidFill>
                  <a:schemeClr val="lt1"/>
                </a:solidFill>
                <a:latin typeface="Outfit"/>
                <a:ea typeface="Outfit"/>
                <a:cs typeface="Outfit"/>
                <a:sym typeface="Outfit"/>
              </a:endParaRPr>
            </a:p>
          </p:txBody>
        </p:sp>
      </p:grpSp>
      <p:cxnSp>
        <p:nvCxnSpPr>
          <p:cNvPr id="487" name="Google Shape;487;p74"/>
          <p:cNvCxnSpPr/>
          <p:nvPr/>
        </p:nvCxnSpPr>
        <p:spPr>
          <a:xfrm>
            <a:off x="1407300" y="3483525"/>
            <a:ext cx="6040200" cy="0"/>
          </a:xfrm>
          <a:prstGeom prst="straightConnector1">
            <a:avLst/>
          </a:prstGeom>
          <a:noFill/>
          <a:ln cap="flat" cmpd="sng" w="19050">
            <a:solidFill>
              <a:schemeClr val="dk1"/>
            </a:solidFill>
            <a:prstDash val="solid"/>
            <a:round/>
            <a:headEnd len="med" w="med" type="none"/>
            <a:tailEnd len="med" w="med" type="none"/>
          </a:ln>
        </p:spPr>
      </p:cxnSp>
      <p:cxnSp>
        <p:nvCxnSpPr>
          <p:cNvPr id="488" name="Google Shape;488;p74"/>
          <p:cNvCxnSpPr/>
          <p:nvPr/>
        </p:nvCxnSpPr>
        <p:spPr>
          <a:xfrm flipH="1">
            <a:off x="1407295" y="3483525"/>
            <a:ext cx="1800" cy="381000"/>
          </a:xfrm>
          <a:prstGeom prst="straightConnector1">
            <a:avLst/>
          </a:prstGeom>
          <a:noFill/>
          <a:ln cap="flat" cmpd="sng" w="19050">
            <a:solidFill>
              <a:schemeClr val="dk1"/>
            </a:solidFill>
            <a:prstDash val="solid"/>
            <a:round/>
            <a:headEnd len="med" w="med" type="none"/>
            <a:tailEnd len="med" w="med" type="none"/>
          </a:ln>
        </p:spPr>
      </p:cxnSp>
      <p:cxnSp>
        <p:nvCxnSpPr>
          <p:cNvPr id="489" name="Google Shape;489;p74"/>
          <p:cNvCxnSpPr/>
          <p:nvPr/>
        </p:nvCxnSpPr>
        <p:spPr>
          <a:xfrm flipH="1">
            <a:off x="3507545" y="3483525"/>
            <a:ext cx="1800" cy="381000"/>
          </a:xfrm>
          <a:prstGeom prst="straightConnector1">
            <a:avLst/>
          </a:prstGeom>
          <a:noFill/>
          <a:ln cap="flat" cmpd="sng" w="19050">
            <a:solidFill>
              <a:schemeClr val="dk1"/>
            </a:solidFill>
            <a:prstDash val="solid"/>
            <a:round/>
            <a:headEnd len="med" w="med" type="none"/>
            <a:tailEnd len="med" w="med" type="none"/>
          </a:ln>
        </p:spPr>
      </p:cxnSp>
      <p:cxnSp>
        <p:nvCxnSpPr>
          <p:cNvPr id="490" name="Google Shape;490;p74"/>
          <p:cNvCxnSpPr/>
          <p:nvPr/>
        </p:nvCxnSpPr>
        <p:spPr>
          <a:xfrm flipH="1">
            <a:off x="5607795" y="3483525"/>
            <a:ext cx="1800" cy="381000"/>
          </a:xfrm>
          <a:prstGeom prst="straightConnector1">
            <a:avLst/>
          </a:prstGeom>
          <a:noFill/>
          <a:ln cap="flat" cmpd="sng" w="19050">
            <a:solidFill>
              <a:schemeClr val="dk1"/>
            </a:solidFill>
            <a:prstDash val="solid"/>
            <a:round/>
            <a:headEnd len="med" w="med" type="none"/>
            <a:tailEnd len="med" w="med" type="none"/>
          </a:ln>
        </p:spPr>
      </p:cxnSp>
      <p:cxnSp>
        <p:nvCxnSpPr>
          <p:cNvPr id="491" name="Google Shape;491;p74"/>
          <p:cNvCxnSpPr/>
          <p:nvPr/>
        </p:nvCxnSpPr>
        <p:spPr>
          <a:xfrm flipH="1">
            <a:off x="7447495" y="3483525"/>
            <a:ext cx="1800" cy="381000"/>
          </a:xfrm>
          <a:prstGeom prst="straightConnector1">
            <a:avLst/>
          </a:prstGeom>
          <a:noFill/>
          <a:ln cap="flat" cmpd="sng" w="19050">
            <a:solidFill>
              <a:schemeClr val="dk1"/>
            </a:solidFill>
            <a:prstDash val="solid"/>
            <a:round/>
            <a:headEnd len="med" w="med" type="none"/>
            <a:tailEnd len="med" w="med" type="none"/>
          </a:ln>
        </p:spPr>
      </p:cxnSp>
      <p:sp>
        <p:nvSpPr>
          <p:cNvPr id="492" name="Google Shape;492;p74"/>
          <p:cNvSpPr txBox="1"/>
          <p:nvPr>
            <p:ph idx="4294967295"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Hierarchy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75"/>
          <p:cNvSpPr txBox="1"/>
          <p:nvPr>
            <p:ph idx="4294967295" type="title"/>
          </p:nvPr>
        </p:nvSpPr>
        <p:spPr>
          <a:xfrm>
            <a:off x="388100" y="937650"/>
            <a:ext cx="2869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Outfit"/>
                <a:ea typeface="Outfit"/>
                <a:cs typeface="Outfit"/>
                <a:sym typeface="Outfit"/>
              </a:rPr>
              <a:t>Board Chair</a:t>
            </a:r>
            <a:endParaRPr sz="2100">
              <a:latin typeface="Outfit"/>
              <a:ea typeface="Outfit"/>
              <a:cs typeface="Outfit"/>
              <a:sym typeface="Outfit"/>
            </a:endParaRPr>
          </a:p>
        </p:txBody>
      </p:sp>
      <p:grpSp>
        <p:nvGrpSpPr>
          <p:cNvPr id="498" name="Google Shape;498;p75"/>
          <p:cNvGrpSpPr/>
          <p:nvPr/>
        </p:nvGrpSpPr>
        <p:grpSpPr>
          <a:xfrm>
            <a:off x="457211" y="1601093"/>
            <a:ext cx="7843632" cy="3108345"/>
            <a:chOff x="457200" y="1465097"/>
            <a:chExt cx="8229600" cy="3261300"/>
          </a:xfrm>
        </p:grpSpPr>
        <p:sp>
          <p:nvSpPr>
            <p:cNvPr id="499" name="Google Shape;499;p75"/>
            <p:cNvSpPr/>
            <p:nvPr/>
          </p:nvSpPr>
          <p:spPr>
            <a:xfrm>
              <a:off x="3380875" y="1904625"/>
              <a:ext cx="2382300" cy="23823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5"/>
            <p:cNvSpPr/>
            <p:nvPr/>
          </p:nvSpPr>
          <p:spPr>
            <a:xfrm>
              <a:off x="457200" y="1465097"/>
              <a:ext cx="2222700" cy="691200"/>
            </a:xfrm>
            <a:prstGeom prst="roundRect">
              <a:avLst>
                <a:gd fmla="val 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75"/>
            <p:cNvSpPr/>
            <p:nvPr/>
          </p:nvSpPr>
          <p:spPr>
            <a:xfrm>
              <a:off x="457200" y="2750147"/>
              <a:ext cx="2222700" cy="691200"/>
            </a:xfrm>
            <a:prstGeom prst="roundRect">
              <a:avLst>
                <a:gd fmla="val 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5"/>
            <p:cNvSpPr/>
            <p:nvPr/>
          </p:nvSpPr>
          <p:spPr>
            <a:xfrm>
              <a:off x="457200" y="4035197"/>
              <a:ext cx="2222700" cy="691200"/>
            </a:xfrm>
            <a:prstGeom prst="roundRect">
              <a:avLst>
                <a:gd fmla="val 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5"/>
            <p:cNvSpPr/>
            <p:nvPr/>
          </p:nvSpPr>
          <p:spPr>
            <a:xfrm>
              <a:off x="6464100" y="1465097"/>
              <a:ext cx="2222700" cy="691200"/>
            </a:xfrm>
            <a:prstGeom prst="roundRect">
              <a:avLst>
                <a:gd fmla="val 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5"/>
            <p:cNvSpPr/>
            <p:nvPr/>
          </p:nvSpPr>
          <p:spPr>
            <a:xfrm>
              <a:off x="6464100" y="2750147"/>
              <a:ext cx="2222700" cy="691200"/>
            </a:xfrm>
            <a:prstGeom prst="roundRect">
              <a:avLst>
                <a:gd fmla="val 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5"/>
            <p:cNvSpPr/>
            <p:nvPr/>
          </p:nvSpPr>
          <p:spPr>
            <a:xfrm>
              <a:off x="6464100" y="4035197"/>
              <a:ext cx="2222700" cy="691200"/>
            </a:xfrm>
            <a:prstGeom prst="roundRect">
              <a:avLst>
                <a:gd fmla="val 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6" name="Google Shape;506;p75"/>
            <p:cNvCxnSpPr>
              <a:stCxn id="500" idx="3"/>
              <a:endCxn id="499" idx="1"/>
            </p:cNvCxnSpPr>
            <p:nvPr/>
          </p:nvCxnSpPr>
          <p:spPr>
            <a:xfrm>
              <a:off x="2679900" y="1810697"/>
              <a:ext cx="1050000" cy="442800"/>
            </a:xfrm>
            <a:prstGeom prst="bentConnector2">
              <a:avLst/>
            </a:prstGeom>
            <a:noFill/>
            <a:ln cap="flat" cmpd="sng" w="28575">
              <a:solidFill>
                <a:schemeClr val="dk2"/>
              </a:solidFill>
              <a:prstDash val="solid"/>
              <a:round/>
              <a:headEnd len="med" w="med" type="none"/>
              <a:tailEnd len="med" w="med" type="none"/>
            </a:ln>
          </p:spPr>
        </p:cxnSp>
        <p:cxnSp>
          <p:nvCxnSpPr>
            <p:cNvPr id="507" name="Google Shape;507;p75"/>
            <p:cNvCxnSpPr>
              <a:stCxn id="501" idx="3"/>
              <a:endCxn id="499" idx="2"/>
            </p:cNvCxnSpPr>
            <p:nvPr/>
          </p:nvCxnSpPr>
          <p:spPr>
            <a:xfrm>
              <a:off x="2679900" y="3095747"/>
              <a:ext cx="701100" cy="600"/>
            </a:xfrm>
            <a:prstGeom prst="bentConnector3">
              <a:avLst>
                <a:gd fmla="val 49992" name="adj1"/>
              </a:avLst>
            </a:prstGeom>
            <a:noFill/>
            <a:ln cap="flat" cmpd="sng" w="28575">
              <a:solidFill>
                <a:schemeClr val="dk2"/>
              </a:solidFill>
              <a:prstDash val="solid"/>
              <a:round/>
              <a:headEnd len="med" w="med" type="none"/>
              <a:tailEnd len="med" w="med" type="none"/>
            </a:ln>
          </p:spPr>
        </p:cxnSp>
        <p:cxnSp>
          <p:nvCxnSpPr>
            <p:cNvPr id="508" name="Google Shape;508;p75"/>
            <p:cNvCxnSpPr>
              <a:stCxn id="502" idx="3"/>
              <a:endCxn id="499" idx="3"/>
            </p:cNvCxnSpPr>
            <p:nvPr/>
          </p:nvCxnSpPr>
          <p:spPr>
            <a:xfrm flipH="1" rot="10800000">
              <a:off x="2679900" y="3937997"/>
              <a:ext cx="1050000" cy="442800"/>
            </a:xfrm>
            <a:prstGeom prst="bentConnector2">
              <a:avLst/>
            </a:prstGeom>
            <a:noFill/>
            <a:ln cap="flat" cmpd="sng" w="28575">
              <a:solidFill>
                <a:schemeClr val="dk2"/>
              </a:solidFill>
              <a:prstDash val="solid"/>
              <a:round/>
              <a:headEnd len="med" w="med" type="none"/>
              <a:tailEnd len="med" w="med" type="none"/>
            </a:ln>
          </p:spPr>
        </p:cxnSp>
        <p:cxnSp>
          <p:nvCxnSpPr>
            <p:cNvPr id="509" name="Google Shape;509;p75"/>
            <p:cNvCxnSpPr>
              <a:stCxn id="503" idx="1"/>
              <a:endCxn id="499" idx="7"/>
            </p:cNvCxnSpPr>
            <p:nvPr/>
          </p:nvCxnSpPr>
          <p:spPr>
            <a:xfrm flipH="1">
              <a:off x="5414400" y="1810697"/>
              <a:ext cx="1049700" cy="442800"/>
            </a:xfrm>
            <a:prstGeom prst="bentConnector2">
              <a:avLst/>
            </a:prstGeom>
            <a:noFill/>
            <a:ln cap="flat" cmpd="sng" w="28575">
              <a:solidFill>
                <a:schemeClr val="dk2"/>
              </a:solidFill>
              <a:prstDash val="solid"/>
              <a:round/>
              <a:headEnd len="med" w="med" type="none"/>
              <a:tailEnd len="med" w="med" type="none"/>
            </a:ln>
          </p:spPr>
        </p:cxnSp>
        <p:cxnSp>
          <p:nvCxnSpPr>
            <p:cNvPr id="510" name="Google Shape;510;p75"/>
            <p:cNvCxnSpPr>
              <a:stCxn id="504" idx="1"/>
              <a:endCxn id="499" idx="6"/>
            </p:cNvCxnSpPr>
            <p:nvPr/>
          </p:nvCxnSpPr>
          <p:spPr>
            <a:xfrm flipH="1">
              <a:off x="5763300" y="3095747"/>
              <a:ext cx="700800" cy="600"/>
            </a:xfrm>
            <a:prstGeom prst="bentConnector3">
              <a:avLst>
                <a:gd fmla="val 50010" name="adj1"/>
              </a:avLst>
            </a:prstGeom>
            <a:noFill/>
            <a:ln cap="flat" cmpd="sng" w="28575">
              <a:solidFill>
                <a:schemeClr val="dk2"/>
              </a:solidFill>
              <a:prstDash val="solid"/>
              <a:round/>
              <a:headEnd len="med" w="med" type="none"/>
              <a:tailEnd len="med" w="med" type="none"/>
            </a:ln>
          </p:spPr>
        </p:cxnSp>
        <p:cxnSp>
          <p:nvCxnSpPr>
            <p:cNvPr id="511" name="Google Shape;511;p75"/>
            <p:cNvCxnSpPr>
              <a:stCxn id="505" idx="1"/>
              <a:endCxn id="499" idx="5"/>
            </p:cNvCxnSpPr>
            <p:nvPr/>
          </p:nvCxnSpPr>
          <p:spPr>
            <a:xfrm rot="10800000">
              <a:off x="5414400" y="3937997"/>
              <a:ext cx="1049700" cy="442800"/>
            </a:xfrm>
            <a:prstGeom prst="bentConnector2">
              <a:avLst/>
            </a:prstGeom>
            <a:noFill/>
            <a:ln cap="flat" cmpd="sng" w="28575">
              <a:solidFill>
                <a:schemeClr val="dk2"/>
              </a:solidFill>
              <a:prstDash val="solid"/>
              <a:round/>
              <a:headEnd len="med" w="med" type="none"/>
              <a:tailEnd len="med" w="med" type="none"/>
            </a:ln>
          </p:spPr>
        </p:cxnSp>
      </p:grpSp>
      <p:sp>
        <p:nvSpPr>
          <p:cNvPr id="512" name="Google Shape;512;p75"/>
          <p:cNvSpPr/>
          <p:nvPr/>
        </p:nvSpPr>
        <p:spPr>
          <a:xfrm>
            <a:off x="6288231" y="1701122"/>
            <a:ext cx="458700" cy="458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Fira Sans Extra Condensed Medium"/>
                <a:ea typeface="Fira Sans Extra Condensed Medium"/>
                <a:cs typeface="Fira Sans Extra Condensed Medium"/>
                <a:sym typeface="Fira Sans Extra Condensed Medium"/>
              </a:rPr>
              <a:t>1</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513" name="Google Shape;513;p75"/>
          <p:cNvSpPr/>
          <p:nvPr/>
        </p:nvSpPr>
        <p:spPr>
          <a:xfrm>
            <a:off x="6288231" y="2925869"/>
            <a:ext cx="458700" cy="458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Fira Sans Extra Condensed Medium"/>
                <a:ea typeface="Fira Sans Extra Condensed Medium"/>
                <a:cs typeface="Fira Sans Extra Condensed Medium"/>
                <a:sym typeface="Fira Sans Extra Condensed Medium"/>
              </a:rPr>
              <a:t>2</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514" name="Google Shape;514;p75"/>
          <p:cNvSpPr/>
          <p:nvPr/>
        </p:nvSpPr>
        <p:spPr>
          <a:xfrm>
            <a:off x="6288231" y="4150610"/>
            <a:ext cx="458700" cy="458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Fira Sans Extra Condensed Medium"/>
                <a:ea typeface="Fira Sans Extra Condensed Medium"/>
                <a:cs typeface="Fira Sans Extra Condensed Medium"/>
                <a:sym typeface="Fira Sans Extra Condensed Medium"/>
              </a:rPr>
              <a:t>3</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515" name="Google Shape;515;p75"/>
          <p:cNvSpPr txBox="1"/>
          <p:nvPr/>
        </p:nvSpPr>
        <p:spPr>
          <a:xfrm>
            <a:off x="6780232" y="1682111"/>
            <a:ext cx="14400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Outfit"/>
                <a:ea typeface="Outfit"/>
                <a:cs typeface="Outfit"/>
                <a:sym typeface="Outfit"/>
              </a:rPr>
              <a:t>Leads the Staff</a:t>
            </a:r>
            <a:endParaRPr sz="1200">
              <a:solidFill>
                <a:srgbClr val="000000"/>
              </a:solidFill>
              <a:latin typeface="Outfit"/>
              <a:ea typeface="Outfit"/>
              <a:cs typeface="Outfit"/>
              <a:sym typeface="Outfit"/>
            </a:endParaRPr>
          </a:p>
        </p:txBody>
      </p:sp>
      <p:sp>
        <p:nvSpPr>
          <p:cNvPr id="516" name="Google Shape;516;p75"/>
          <p:cNvSpPr txBox="1"/>
          <p:nvPr/>
        </p:nvSpPr>
        <p:spPr>
          <a:xfrm>
            <a:off x="6780232" y="2906855"/>
            <a:ext cx="14400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Outfit"/>
                <a:ea typeface="Outfit"/>
                <a:cs typeface="Outfit"/>
                <a:sym typeface="Outfit"/>
              </a:rPr>
              <a:t>Implementation</a:t>
            </a:r>
            <a:endParaRPr sz="1200">
              <a:solidFill>
                <a:srgbClr val="000000"/>
              </a:solidFill>
              <a:latin typeface="Outfit"/>
              <a:ea typeface="Outfit"/>
              <a:cs typeface="Outfit"/>
              <a:sym typeface="Outfit"/>
            </a:endParaRPr>
          </a:p>
        </p:txBody>
      </p:sp>
      <p:sp>
        <p:nvSpPr>
          <p:cNvPr id="517" name="Google Shape;517;p75"/>
          <p:cNvSpPr txBox="1"/>
          <p:nvPr/>
        </p:nvSpPr>
        <p:spPr>
          <a:xfrm>
            <a:off x="6780232" y="4131599"/>
            <a:ext cx="14400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Outfit"/>
                <a:ea typeface="Outfit"/>
                <a:cs typeface="Outfit"/>
                <a:sym typeface="Outfit"/>
              </a:rPr>
              <a:t>Managing</a:t>
            </a:r>
            <a:endParaRPr sz="1200">
              <a:solidFill>
                <a:srgbClr val="000000"/>
              </a:solidFill>
              <a:latin typeface="Outfit"/>
              <a:ea typeface="Outfit"/>
              <a:cs typeface="Outfit"/>
              <a:sym typeface="Outfit"/>
            </a:endParaRPr>
          </a:p>
        </p:txBody>
      </p:sp>
      <p:sp>
        <p:nvSpPr>
          <p:cNvPr id="518" name="Google Shape;518;p75"/>
          <p:cNvSpPr/>
          <p:nvPr/>
        </p:nvSpPr>
        <p:spPr>
          <a:xfrm>
            <a:off x="2010974" y="1701122"/>
            <a:ext cx="458700" cy="458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Fira Sans Extra Condensed Medium"/>
                <a:ea typeface="Fira Sans Extra Condensed Medium"/>
                <a:cs typeface="Fira Sans Extra Condensed Medium"/>
                <a:sym typeface="Fira Sans Extra Condensed Medium"/>
              </a:rPr>
              <a:t>1</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519" name="Google Shape;519;p75"/>
          <p:cNvSpPr/>
          <p:nvPr/>
        </p:nvSpPr>
        <p:spPr>
          <a:xfrm>
            <a:off x="2010974" y="2925869"/>
            <a:ext cx="458700" cy="458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Fira Sans Extra Condensed Medium"/>
                <a:ea typeface="Fira Sans Extra Condensed Medium"/>
                <a:cs typeface="Fira Sans Extra Condensed Medium"/>
                <a:sym typeface="Fira Sans Extra Condensed Medium"/>
              </a:rPr>
              <a:t>2</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520" name="Google Shape;520;p75"/>
          <p:cNvSpPr/>
          <p:nvPr/>
        </p:nvSpPr>
        <p:spPr>
          <a:xfrm>
            <a:off x="2010974" y="4150610"/>
            <a:ext cx="458700" cy="458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Fira Sans Extra Condensed Medium"/>
                <a:ea typeface="Fira Sans Extra Condensed Medium"/>
                <a:cs typeface="Fira Sans Extra Condensed Medium"/>
                <a:sym typeface="Fira Sans Extra Condensed Medium"/>
              </a:rPr>
              <a:t>3</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521" name="Google Shape;521;p75"/>
          <p:cNvSpPr txBox="1"/>
          <p:nvPr/>
        </p:nvSpPr>
        <p:spPr>
          <a:xfrm>
            <a:off x="537533" y="2906855"/>
            <a:ext cx="1440000" cy="49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Outfit"/>
                <a:ea typeface="Outfit"/>
                <a:cs typeface="Outfit"/>
                <a:sym typeface="Outfit"/>
              </a:rPr>
              <a:t>Vision</a:t>
            </a:r>
            <a:endParaRPr sz="1200">
              <a:solidFill>
                <a:srgbClr val="000000"/>
              </a:solidFill>
              <a:latin typeface="Outfit"/>
              <a:ea typeface="Outfit"/>
              <a:cs typeface="Outfit"/>
              <a:sym typeface="Outfit"/>
            </a:endParaRPr>
          </a:p>
        </p:txBody>
      </p:sp>
      <p:sp>
        <p:nvSpPr>
          <p:cNvPr id="522" name="Google Shape;522;p75"/>
          <p:cNvSpPr txBox="1"/>
          <p:nvPr/>
        </p:nvSpPr>
        <p:spPr>
          <a:xfrm>
            <a:off x="529824" y="1682397"/>
            <a:ext cx="1447800" cy="496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Outfit"/>
                <a:ea typeface="Outfit"/>
                <a:cs typeface="Outfit"/>
                <a:sym typeface="Outfit"/>
              </a:rPr>
              <a:t>Leads the Board</a:t>
            </a:r>
            <a:endParaRPr sz="1200">
              <a:solidFill>
                <a:srgbClr val="000000"/>
              </a:solidFill>
              <a:latin typeface="Outfit"/>
              <a:ea typeface="Outfit"/>
              <a:cs typeface="Outfit"/>
              <a:sym typeface="Outfit"/>
            </a:endParaRPr>
          </a:p>
        </p:txBody>
      </p:sp>
      <p:sp>
        <p:nvSpPr>
          <p:cNvPr id="523" name="Google Shape;523;p75"/>
          <p:cNvSpPr txBox="1"/>
          <p:nvPr/>
        </p:nvSpPr>
        <p:spPr>
          <a:xfrm>
            <a:off x="529824" y="4131885"/>
            <a:ext cx="1447800" cy="496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Outfit"/>
                <a:ea typeface="Outfit"/>
                <a:cs typeface="Outfit"/>
                <a:sym typeface="Outfit"/>
              </a:rPr>
              <a:t>Governing</a:t>
            </a:r>
            <a:endParaRPr sz="1200">
              <a:solidFill>
                <a:srgbClr val="000000"/>
              </a:solidFill>
              <a:latin typeface="Outfit"/>
              <a:ea typeface="Outfit"/>
              <a:cs typeface="Outfit"/>
              <a:sym typeface="Outfit"/>
            </a:endParaRPr>
          </a:p>
        </p:txBody>
      </p:sp>
      <p:sp>
        <p:nvSpPr>
          <p:cNvPr id="524" name="Google Shape;524;p75"/>
          <p:cNvSpPr/>
          <p:nvPr/>
        </p:nvSpPr>
        <p:spPr>
          <a:xfrm>
            <a:off x="3545054" y="2321323"/>
            <a:ext cx="1647232" cy="1647232"/>
          </a:xfrm>
          <a:custGeom>
            <a:rect b="b" l="l" r="r" t="t"/>
            <a:pathLst>
              <a:path extrusionOk="0" h="7237" w="7237">
                <a:moveTo>
                  <a:pt x="3619" y="1"/>
                </a:moveTo>
                <a:cubicBezTo>
                  <a:pt x="1626" y="1"/>
                  <a:pt x="1" y="1626"/>
                  <a:pt x="1" y="3619"/>
                </a:cubicBezTo>
                <a:cubicBezTo>
                  <a:pt x="1" y="5619"/>
                  <a:pt x="1626" y="7236"/>
                  <a:pt x="3619" y="7236"/>
                </a:cubicBezTo>
                <a:cubicBezTo>
                  <a:pt x="5618" y="7236"/>
                  <a:pt x="7236" y="5619"/>
                  <a:pt x="7236" y="3619"/>
                </a:cubicBezTo>
                <a:cubicBezTo>
                  <a:pt x="7236" y="1626"/>
                  <a:pt x="5618" y="1"/>
                  <a:pt x="36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Fira Sans Extra Condensed Medium"/>
                <a:ea typeface="Fira Sans Extra Condensed Medium"/>
                <a:cs typeface="Fira Sans Extra Condensed Medium"/>
                <a:sym typeface="Fira Sans Extra Condensed Medium"/>
              </a:rPr>
              <a:t>MISSION</a:t>
            </a:r>
            <a:endParaRPr sz="2200">
              <a:solidFill>
                <a:schemeClr val="lt1"/>
              </a:solidFill>
              <a:latin typeface="Fira Sans Extra Condensed Medium"/>
              <a:ea typeface="Fira Sans Extra Condensed Medium"/>
              <a:cs typeface="Fira Sans Extra Condensed Medium"/>
              <a:sym typeface="Fira Sans Extra Condensed Medium"/>
            </a:endParaRPr>
          </a:p>
        </p:txBody>
      </p:sp>
      <p:sp>
        <p:nvSpPr>
          <p:cNvPr id="525" name="Google Shape;525;p75"/>
          <p:cNvSpPr/>
          <p:nvPr/>
        </p:nvSpPr>
        <p:spPr>
          <a:xfrm>
            <a:off x="3721145" y="2497413"/>
            <a:ext cx="1295061" cy="1295043"/>
          </a:xfrm>
          <a:custGeom>
            <a:rect b="b" l="l" r="r" t="t"/>
            <a:pathLst>
              <a:path extrusionOk="0" h="7237" w="7237">
                <a:moveTo>
                  <a:pt x="3619" y="1"/>
                </a:moveTo>
                <a:cubicBezTo>
                  <a:pt x="1626" y="1"/>
                  <a:pt x="1" y="1626"/>
                  <a:pt x="1" y="3619"/>
                </a:cubicBezTo>
                <a:cubicBezTo>
                  <a:pt x="1" y="5619"/>
                  <a:pt x="1626" y="7236"/>
                  <a:pt x="3619" y="7236"/>
                </a:cubicBezTo>
                <a:cubicBezTo>
                  <a:pt x="5618" y="7236"/>
                  <a:pt x="7236" y="5619"/>
                  <a:pt x="7236" y="3619"/>
                </a:cubicBezTo>
                <a:cubicBezTo>
                  <a:pt x="7236" y="1626"/>
                  <a:pt x="5618" y="1"/>
                  <a:pt x="36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1"/>
                </a:solidFill>
                <a:latin typeface="Fira Sans Extra Condensed Medium"/>
                <a:ea typeface="Fira Sans Extra Condensed Medium"/>
                <a:cs typeface="Fira Sans Extra Condensed Medium"/>
                <a:sym typeface="Fira Sans Extra Condensed Medium"/>
              </a:rPr>
              <a:t>MISSION</a:t>
            </a:r>
            <a:endParaRPr sz="2200">
              <a:solidFill>
                <a:schemeClr val="lt1"/>
              </a:solidFill>
              <a:latin typeface="Fira Sans Extra Condensed Medium"/>
              <a:ea typeface="Fira Sans Extra Condensed Medium"/>
              <a:cs typeface="Fira Sans Extra Condensed Medium"/>
              <a:sym typeface="Fira Sans Extra Condensed Medium"/>
            </a:endParaRPr>
          </a:p>
        </p:txBody>
      </p:sp>
      <p:sp>
        <p:nvSpPr>
          <p:cNvPr id="526" name="Google Shape;526;p75"/>
          <p:cNvSpPr/>
          <p:nvPr/>
        </p:nvSpPr>
        <p:spPr>
          <a:xfrm>
            <a:off x="3845781" y="2622048"/>
            <a:ext cx="1045783" cy="1045783"/>
          </a:xfrm>
          <a:custGeom>
            <a:rect b="b" l="l" r="r" t="t"/>
            <a:pathLst>
              <a:path extrusionOk="0" h="7237" w="7237">
                <a:moveTo>
                  <a:pt x="3619" y="1"/>
                </a:moveTo>
                <a:cubicBezTo>
                  <a:pt x="1626" y="1"/>
                  <a:pt x="1" y="1626"/>
                  <a:pt x="1" y="3619"/>
                </a:cubicBezTo>
                <a:cubicBezTo>
                  <a:pt x="1" y="5619"/>
                  <a:pt x="1626" y="7236"/>
                  <a:pt x="3619" y="7236"/>
                </a:cubicBezTo>
                <a:cubicBezTo>
                  <a:pt x="5618" y="7236"/>
                  <a:pt x="7236" y="5619"/>
                  <a:pt x="7236" y="3619"/>
                </a:cubicBezTo>
                <a:cubicBezTo>
                  <a:pt x="7236" y="1626"/>
                  <a:pt x="5618" y="1"/>
                  <a:pt x="3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Outfit Medium"/>
                <a:ea typeface="Outfit Medium"/>
                <a:cs typeface="Outfit Medium"/>
                <a:sym typeface="Outfit Medium"/>
              </a:rPr>
              <a:t>MISSION</a:t>
            </a:r>
            <a:endParaRPr sz="1700">
              <a:solidFill>
                <a:schemeClr val="lt1"/>
              </a:solidFill>
              <a:latin typeface="Outfit Medium"/>
              <a:ea typeface="Outfit Medium"/>
              <a:cs typeface="Outfit Medium"/>
              <a:sym typeface="Outfit Medium"/>
            </a:endParaRPr>
          </a:p>
        </p:txBody>
      </p:sp>
      <p:sp>
        <p:nvSpPr>
          <p:cNvPr id="527" name="Google Shape;527;p75"/>
          <p:cNvSpPr txBox="1"/>
          <p:nvPr>
            <p:ph idx="4294967295" type="title"/>
          </p:nvPr>
        </p:nvSpPr>
        <p:spPr>
          <a:xfrm>
            <a:off x="4023350" y="937650"/>
            <a:ext cx="41172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100">
                <a:latin typeface="Outfit"/>
                <a:ea typeface="Outfit"/>
                <a:cs typeface="Outfit"/>
                <a:sym typeface="Outfit"/>
              </a:rPr>
              <a:t>Executive Director</a:t>
            </a:r>
            <a:endParaRPr sz="2100">
              <a:latin typeface="Outfit"/>
              <a:ea typeface="Outfit"/>
              <a:cs typeface="Outfit"/>
              <a:sym typeface="Outfit"/>
            </a:endParaRPr>
          </a:p>
        </p:txBody>
      </p:sp>
      <p:sp>
        <p:nvSpPr>
          <p:cNvPr id="528" name="Google Shape;528;p75"/>
          <p:cNvSpPr txBox="1"/>
          <p:nvPr>
            <p:ph idx="4294967295"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Silos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6"/>
          <p:cNvSpPr txBox="1"/>
          <p:nvPr>
            <p:ph idx="1" type="body"/>
          </p:nvPr>
        </p:nvSpPr>
        <p:spPr>
          <a:xfrm>
            <a:off x="777000" y="884625"/>
            <a:ext cx="7590000" cy="703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1500">
                <a:latin typeface="Outfit"/>
                <a:ea typeface="Outfit"/>
                <a:cs typeface="Outfit"/>
                <a:sym typeface="Outfit"/>
              </a:rPr>
              <a:t>An inclusive leadership style that gathers input and ideas from a variety of sources before making decisions or taking action. Authority is diffused. </a:t>
            </a:r>
            <a:endParaRPr>
              <a:latin typeface="Outfit"/>
              <a:ea typeface="Outfit"/>
              <a:cs typeface="Outfit"/>
              <a:sym typeface="Outfit"/>
            </a:endParaRPr>
          </a:p>
        </p:txBody>
      </p:sp>
      <p:sp>
        <p:nvSpPr>
          <p:cNvPr id="534" name="Google Shape;534;p76"/>
          <p:cNvSpPr txBox="1"/>
          <p:nvPr>
            <p:ph idx="2" type="body"/>
          </p:nvPr>
        </p:nvSpPr>
        <p:spPr>
          <a:xfrm>
            <a:off x="789350" y="3117813"/>
            <a:ext cx="2238600" cy="349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035681"/>
                </a:solidFill>
                <a:latin typeface="Outfit"/>
                <a:ea typeface="Outfit"/>
                <a:cs typeface="Outfit"/>
                <a:sym typeface="Outfit"/>
              </a:rPr>
              <a:t>Encourages Innovation</a:t>
            </a:r>
            <a:endParaRPr>
              <a:solidFill>
                <a:srgbClr val="035681"/>
              </a:solidFill>
              <a:latin typeface="Outfit"/>
              <a:ea typeface="Outfit"/>
              <a:cs typeface="Outfit"/>
              <a:sym typeface="Outfit"/>
            </a:endParaRPr>
          </a:p>
          <a:p>
            <a:pPr indent="0" lvl="0" marL="0" rtl="0" algn="r">
              <a:spcBef>
                <a:spcPts val="1200"/>
              </a:spcBef>
              <a:spcAft>
                <a:spcPts val="1200"/>
              </a:spcAft>
              <a:buNone/>
            </a:pPr>
            <a:r>
              <a:t/>
            </a:r>
            <a:endParaRPr>
              <a:solidFill>
                <a:srgbClr val="035681"/>
              </a:solidFill>
              <a:latin typeface="Outfit"/>
              <a:ea typeface="Outfit"/>
              <a:cs typeface="Outfit"/>
              <a:sym typeface="Outfit"/>
            </a:endParaRPr>
          </a:p>
        </p:txBody>
      </p:sp>
      <p:sp>
        <p:nvSpPr>
          <p:cNvPr id="535" name="Google Shape;535;p76"/>
          <p:cNvSpPr txBox="1"/>
          <p:nvPr/>
        </p:nvSpPr>
        <p:spPr>
          <a:xfrm>
            <a:off x="5992450" y="3117813"/>
            <a:ext cx="2355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rgbClr val="035681"/>
                </a:solidFill>
                <a:latin typeface="Outfit"/>
                <a:ea typeface="Outfit"/>
                <a:cs typeface="Outfit"/>
                <a:sym typeface="Outfit"/>
              </a:rPr>
              <a:t>Relationship Building</a:t>
            </a:r>
            <a:endParaRPr>
              <a:solidFill>
                <a:srgbClr val="035681"/>
              </a:solidFill>
              <a:latin typeface="Outfit"/>
              <a:ea typeface="Outfit"/>
              <a:cs typeface="Outfit"/>
              <a:sym typeface="Outfit"/>
            </a:endParaRPr>
          </a:p>
        </p:txBody>
      </p:sp>
      <p:grpSp>
        <p:nvGrpSpPr>
          <p:cNvPr id="536" name="Google Shape;536;p76"/>
          <p:cNvGrpSpPr/>
          <p:nvPr/>
        </p:nvGrpSpPr>
        <p:grpSpPr>
          <a:xfrm>
            <a:off x="3266109" y="2115773"/>
            <a:ext cx="2611781" cy="2650464"/>
            <a:chOff x="3085328" y="1748865"/>
            <a:chExt cx="2973340" cy="3017377"/>
          </a:xfrm>
        </p:grpSpPr>
        <p:sp>
          <p:nvSpPr>
            <p:cNvPr id="537" name="Google Shape;537;p76"/>
            <p:cNvSpPr/>
            <p:nvPr/>
          </p:nvSpPr>
          <p:spPr>
            <a:xfrm>
              <a:off x="3085328" y="1748865"/>
              <a:ext cx="2973340" cy="3017377"/>
            </a:xfrm>
            <a:custGeom>
              <a:rect b="b" l="l" r="r" t="t"/>
              <a:pathLst>
                <a:path extrusionOk="0" h="7237" w="7237">
                  <a:moveTo>
                    <a:pt x="3619" y="1"/>
                  </a:moveTo>
                  <a:cubicBezTo>
                    <a:pt x="1626" y="1"/>
                    <a:pt x="1" y="1626"/>
                    <a:pt x="1" y="3619"/>
                  </a:cubicBezTo>
                  <a:cubicBezTo>
                    <a:pt x="1" y="5619"/>
                    <a:pt x="1626" y="7236"/>
                    <a:pt x="3619" y="7236"/>
                  </a:cubicBezTo>
                  <a:cubicBezTo>
                    <a:pt x="5618" y="7236"/>
                    <a:pt x="7236" y="5619"/>
                    <a:pt x="7236" y="3619"/>
                  </a:cubicBezTo>
                  <a:cubicBezTo>
                    <a:pt x="7236" y="1626"/>
                    <a:pt x="5618" y="1"/>
                    <a:pt x="36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lt1"/>
                  </a:solidFill>
                  <a:latin typeface="Fira Sans Extra Condensed Medium"/>
                  <a:ea typeface="Fira Sans Extra Condensed Medium"/>
                  <a:cs typeface="Fira Sans Extra Condensed Medium"/>
                  <a:sym typeface="Fira Sans Extra Condensed Medium"/>
                </a:rPr>
                <a:t>MISSION</a:t>
              </a:r>
              <a:endParaRPr sz="2800">
                <a:solidFill>
                  <a:schemeClr val="lt1"/>
                </a:solidFill>
                <a:latin typeface="Fira Sans Extra Condensed Medium"/>
                <a:ea typeface="Fira Sans Extra Condensed Medium"/>
                <a:cs typeface="Fira Sans Extra Condensed Medium"/>
                <a:sym typeface="Fira Sans Extra Condensed Medium"/>
              </a:endParaRPr>
            </a:p>
          </p:txBody>
        </p:sp>
        <p:sp>
          <p:nvSpPr>
            <p:cNvPr id="538" name="Google Shape;538;p76"/>
            <p:cNvSpPr/>
            <p:nvPr/>
          </p:nvSpPr>
          <p:spPr>
            <a:xfrm>
              <a:off x="3276348" y="1942717"/>
              <a:ext cx="2591298" cy="2629673"/>
            </a:xfrm>
            <a:custGeom>
              <a:rect b="b" l="l" r="r" t="t"/>
              <a:pathLst>
                <a:path extrusionOk="0" h="7237" w="7237">
                  <a:moveTo>
                    <a:pt x="3619" y="1"/>
                  </a:moveTo>
                  <a:cubicBezTo>
                    <a:pt x="1626" y="1"/>
                    <a:pt x="1" y="1626"/>
                    <a:pt x="1" y="3619"/>
                  </a:cubicBezTo>
                  <a:cubicBezTo>
                    <a:pt x="1" y="5619"/>
                    <a:pt x="1626" y="7236"/>
                    <a:pt x="3619" y="7236"/>
                  </a:cubicBezTo>
                  <a:cubicBezTo>
                    <a:pt x="5618" y="7236"/>
                    <a:pt x="7236" y="5619"/>
                    <a:pt x="7236" y="3619"/>
                  </a:cubicBezTo>
                  <a:cubicBezTo>
                    <a:pt x="7236" y="1626"/>
                    <a:pt x="5618" y="1"/>
                    <a:pt x="36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lt1"/>
                  </a:solidFill>
                  <a:latin typeface="Fira Sans Extra Condensed Medium"/>
                  <a:ea typeface="Fira Sans Extra Condensed Medium"/>
                  <a:cs typeface="Fira Sans Extra Condensed Medium"/>
                  <a:sym typeface="Fira Sans Extra Condensed Medium"/>
                </a:rPr>
                <a:t>MISSION</a:t>
              </a:r>
              <a:endParaRPr sz="2800">
                <a:solidFill>
                  <a:schemeClr val="lt1"/>
                </a:solidFill>
                <a:latin typeface="Fira Sans Extra Condensed Medium"/>
                <a:ea typeface="Fira Sans Extra Condensed Medium"/>
                <a:cs typeface="Fira Sans Extra Condensed Medium"/>
                <a:sym typeface="Fira Sans Extra Condensed Medium"/>
              </a:endParaRPr>
            </a:p>
          </p:txBody>
        </p:sp>
        <p:sp>
          <p:nvSpPr>
            <p:cNvPr id="539" name="Google Shape;539;p76"/>
            <p:cNvSpPr/>
            <p:nvPr/>
          </p:nvSpPr>
          <p:spPr>
            <a:xfrm>
              <a:off x="3553363" y="2223829"/>
              <a:ext cx="2037270" cy="2067448"/>
            </a:xfrm>
            <a:custGeom>
              <a:rect b="b" l="l" r="r" t="t"/>
              <a:pathLst>
                <a:path extrusionOk="0" h="7237" w="7237">
                  <a:moveTo>
                    <a:pt x="3619" y="1"/>
                  </a:moveTo>
                  <a:cubicBezTo>
                    <a:pt x="1626" y="1"/>
                    <a:pt x="1" y="1626"/>
                    <a:pt x="1" y="3619"/>
                  </a:cubicBezTo>
                  <a:cubicBezTo>
                    <a:pt x="1" y="5619"/>
                    <a:pt x="1626" y="7236"/>
                    <a:pt x="3619" y="7236"/>
                  </a:cubicBezTo>
                  <a:cubicBezTo>
                    <a:pt x="5618" y="7236"/>
                    <a:pt x="7236" y="5619"/>
                    <a:pt x="7236" y="3619"/>
                  </a:cubicBezTo>
                  <a:cubicBezTo>
                    <a:pt x="7236" y="1626"/>
                    <a:pt x="5618" y="1"/>
                    <a:pt x="36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lt1"/>
                  </a:solidFill>
                  <a:latin typeface="Fira Sans Extra Condensed Medium"/>
                  <a:ea typeface="Fira Sans Extra Condensed Medium"/>
                  <a:cs typeface="Fira Sans Extra Condensed Medium"/>
                  <a:sym typeface="Fira Sans Extra Condensed Medium"/>
                </a:rPr>
                <a:t>MISSION</a:t>
              </a:r>
              <a:endParaRPr sz="2800">
                <a:solidFill>
                  <a:schemeClr val="lt1"/>
                </a:solidFill>
                <a:latin typeface="Fira Sans Extra Condensed Medium"/>
                <a:ea typeface="Fira Sans Extra Condensed Medium"/>
                <a:cs typeface="Fira Sans Extra Condensed Medium"/>
                <a:sym typeface="Fira Sans Extra Condensed Medium"/>
              </a:endParaRPr>
            </a:p>
          </p:txBody>
        </p:sp>
        <p:sp>
          <p:nvSpPr>
            <p:cNvPr id="540" name="Google Shape;540;p76"/>
            <p:cNvSpPr/>
            <p:nvPr/>
          </p:nvSpPr>
          <p:spPr>
            <a:xfrm>
              <a:off x="3749422" y="2422801"/>
              <a:ext cx="1645151" cy="1669504"/>
            </a:xfrm>
            <a:custGeom>
              <a:rect b="b" l="l" r="r" t="t"/>
              <a:pathLst>
                <a:path extrusionOk="0" h="7237" w="7237">
                  <a:moveTo>
                    <a:pt x="3619" y="1"/>
                  </a:moveTo>
                  <a:cubicBezTo>
                    <a:pt x="1626" y="1"/>
                    <a:pt x="1" y="1626"/>
                    <a:pt x="1" y="3619"/>
                  </a:cubicBezTo>
                  <a:cubicBezTo>
                    <a:pt x="1" y="5619"/>
                    <a:pt x="1626" y="7236"/>
                    <a:pt x="3619" y="7236"/>
                  </a:cubicBezTo>
                  <a:cubicBezTo>
                    <a:pt x="5618" y="7236"/>
                    <a:pt x="7236" y="5619"/>
                    <a:pt x="7236" y="3619"/>
                  </a:cubicBezTo>
                  <a:cubicBezTo>
                    <a:pt x="7236" y="1626"/>
                    <a:pt x="5618" y="1"/>
                    <a:pt x="36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Outfit Medium"/>
                  <a:ea typeface="Outfit Medium"/>
                  <a:cs typeface="Outfit Medium"/>
                  <a:sym typeface="Outfit Medium"/>
                </a:rPr>
                <a:t>Collaborative Leadership</a:t>
              </a:r>
              <a:endParaRPr sz="1600">
                <a:solidFill>
                  <a:schemeClr val="lt1"/>
                </a:solidFill>
                <a:latin typeface="Outfit Medium"/>
                <a:ea typeface="Outfit Medium"/>
                <a:cs typeface="Outfit Medium"/>
                <a:sym typeface="Outfit Medium"/>
              </a:endParaRPr>
            </a:p>
          </p:txBody>
        </p:sp>
      </p:grpSp>
      <p:sp>
        <p:nvSpPr>
          <p:cNvPr id="541" name="Google Shape;541;p76"/>
          <p:cNvSpPr txBox="1"/>
          <p:nvPr/>
        </p:nvSpPr>
        <p:spPr>
          <a:xfrm>
            <a:off x="0" y="1611575"/>
            <a:ext cx="9144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rgbClr val="035681"/>
                </a:solidFill>
                <a:latin typeface="Outfit"/>
                <a:ea typeface="Outfit"/>
                <a:cs typeface="Outfit"/>
                <a:sym typeface="Outfit"/>
              </a:rPr>
              <a:t>Inspires Trust</a:t>
            </a:r>
            <a:endParaRPr b="1">
              <a:solidFill>
                <a:srgbClr val="035681"/>
              </a:solidFill>
              <a:latin typeface="Outfit"/>
              <a:ea typeface="Outfit"/>
              <a:cs typeface="Outfit"/>
              <a:sym typeface="Outfit"/>
            </a:endParaRPr>
          </a:p>
        </p:txBody>
      </p:sp>
      <p:sp>
        <p:nvSpPr>
          <p:cNvPr id="542" name="Google Shape;542;p76"/>
          <p:cNvSpPr txBox="1"/>
          <p:nvPr/>
        </p:nvSpPr>
        <p:spPr>
          <a:xfrm>
            <a:off x="162075" y="2569269"/>
            <a:ext cx="30000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200"/>
              </a:spcAft>
              <a:buNone/>
            </a:pPr>
            <a:r>
              <a:rPr lang="en">
                <a:solidFill>
                  <a:srgbClr val="035681"/>
                </a:solidFill>
                <a:latin typeface="Outfit"/>
                <a:ea typeface="Outfit"/>
                <a:cs typeface="Outfit"/>
                <a:sym typeface="Outfit"/>
              </a:rPr>
              <a:t>Delegation</a:t>
            </a:r>
            <a:endParaRPr>
              <a:solidFill>
                <a:srgbClr val="035681"/>
              </a:solidFill>
              <a:latin typeface="Outfit"/>
              <a:ea typeface="Outfit"/>
              <a:cs typeface="Outfit"/>
              <a:sym typeface="Outfit"/>
            </a:endParaRPr>
          </a:p>
        </p:txBody>
      </p:sp>
      <p:sp>
        <p:nvSpPr>
          <p:cNvPr id="543" name="Google Shape;543;p76"/>
          <p:cNvSpPr txBox="1"/>
          <p:nvPr/>
        </p:nvSpPr>
        <p:spPr>
          <a:xfrm>
            <a:off x="5886850" y="2569269"/>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rgbClr val="035681"/>
                </a:solidFill>
                <a:latin typeface="Outfit"/>
                <a:ea typeface="Outfit"/>
                <a:cs typeface="Outfit"/>
                <a:sym typeface="Outfit"/>
              </a:rPr>
              <a:t>Communication</a:t>
            </a:r>
            <a:endParaRPr>
              <a:solidFill>
                <a:srgbClr val="035681"/>
              </a:solidFill>
              <a:latin typeface="Outfit"/>
              <a:ea typeface="Outfit"/>
              <a:cs typeface="Outfit"/>
              <a:sym typeface="Outfit"/>
            </a:endParaRPr>
          </a:p>
        </p:txBody>
      </p:sp>
      <p:sp>
        <p:nvSpPr>
          <p:cNvPr id="544" name="Google Shape;544;p76"/>
          <p:cNvSpPr txBox="1"/>
          <p:nvPr/>
        </p:nvSpPr>
        <p:spPr>
          <a:xfrm>
            <a:off x="699300" y="2020725"/>
            <a:ext cx="30000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200"/>
              </a:spcAft>
              <a:buNone/>
            </a:pPr>
            <a:r>
              <a:rPr lang="en">
                <a:solidFill>
                  <a:srgbClr val="035681"/>
                </a:solidFill>
                <a:latin typeface="Outfit"/>
                <a:ea typeface="Outfit"/>
                <a:cs typeface="Outfit"/>
                <a:sym typeface="Outfit"/>
              </a:rPr>
              <a:t>Positivity</a:t>
            </a:r>
            <a:endParaRPr>
              <a:solidFill>
                <a:srgbClr val="035681"/>
              </a:solidFill>
              <a:latin typeface="Outfit"/>
              <a:ea typeface="Outfit"/>
              <a:cs typeface="Outfit"/>
              <a:sym typeface="Outfit"/>
            </a:endParaRPr>
          </a:p>
        </p:txBody>
      </p:sp>
      <p:sp>
        <p:nvSpPr>
          <p:cNvPr id="545" name="Google Shape;545;p76"/>
          <p:cNvSpPr txBox="1"/>
          <p:nvPr/>
        </p:nvSpPr>
        <p:spPr>
          <a:xfrm>
            <a:off x="5423600" y="2020725"/>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rgbClr val="035681"/>
                </a:solidFill>
                <a:latin typeface="Outfit"/>
                <a:ea typeface="Outfit"/>
                <a:cs typeface="Outfit"/>
                <a:sym typeface="Outfit"/>
              </a:rPr>
              <a:t>Transparency</a:t>
            </a:r>
            <a:endParaRPr>
              <a:solidFill>
                <a:srgbClr val="035681"/>
              </a:solidFill>
              <a:latin typeface="Outfit"/>
              <a:ea typeface="Outfit"/>
              <a:cs typeface="Outfit"/>
              <a:sym typeface="Outfit"/>
            </a:endParaRPr>
          </a:p>
        </p:txBody>
      </p:sp>
      <p:sp>
        <p:nvSpPr>
          <p:cNvPr id="546" name="Google Shape;546;p76"/>
          <p:cNvSpPr txBox="1"/>
          <p:nvPr/>
        </p:nvSpPr>
        <p:spPr>
          <a:xfrm>
            <a:off x="5753325" y="42149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rgbClr val="035681"/>
                </a:solidFill>
                <a:latin typeface="Outfit"/>
                <a:ea typeface="Outfit"/>
                <a:cs typeface="Outfit"/>
                <a:sym typeface="Outfit"/>
              </a:rPr>
              <a:t>Solves Problems</a:t>
            </a:r>
            <a:endParaRPr>
              <a:solidFill>
                <a:srgbClr val="035681"/>
              </a:solidFill>
              <a:latin typeface="Outfit"/>
              <a:ea typeface="Outfit"/>
              <a:cs typeface="Outfit"/>
              <a:sym typeface="Outfit"/>
            </a:endParaRPr>
          </a:p>
        </p:txBody>
      </p:sp>
      <p:sp>
        <p:nvSpPr>
          <p:cNvPr id="547" name="Google Shape;547;p76"/>
          <p:cNvSpPr txBox="1"/>
          <p:nvPr/>
        </p:nvSpPr>
        <p:spPr>
          <a:xfrm>
            <a:off x="437225" y="4214900"/>
            <a:ext cx="30000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200"/>
              </a:spcAft>
              <a:buNone/>
            </a:pPr>
            <a:r>
              <a:rPr lang="en">
                <a:solidFill>
                  <a:srgbClr val="035681"/>
                </a:solidFill>
                <a:latin typeface="Outfit"/>
                <a:ea typeface="Outfit"/>
                <a:cs typeface="Outfit"/>
                <a:sym typeface="Outfit"/>
              </a:rPr>
              <a:t>Mediates Conflict</a:t>
            </a:r>
            <a:endParaRPr>
              <a:solidFill>
                <a:srgbClr val="035681"/>
              </a:solidFill>
              <a:latin typeface="Outfit"/>
              <a:ea typeface="Outfit"/>
              <a:cs typeface="Outfit"/>
              <a:sym typeface="Outfit"/>
            </a:endParaRPr>
          </a:p>
        </p:txBody>
      </p:sp>
      <p:sp>
        <p:nvSpPr>
          <p:cNvPr id="548" name="Google Shape;548;p76"/>
          <p:cNvSpPr txBox="1"/>
          <p:nvPr>
            <p:ph type="title"/>
          </p:nvPr>
        </p:nvSpPr>
        <p:spPr>
          <a:xfrm>
            <a:off x="311700" y="253875"/>
            <a:ext cx="8520600" cy="50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35681"/>
                </a:solidFill>
                <a:latin typeface="Prata"/>
                <a:ea typeface="Prata"/>
                <a:cs typeface="Prata"/>
                <a:sym typeface="Prata"/>
              </a:rPr>
              <a:t>Collaborative Leadership</a:t>
            </a:r>
            <a:endParaRPr>
              <a:solidFill>
                <a:srgbClr val="035681"/>
              </a:solidFill>
              <a:latin typeface="Prata"/>
              <a:ea typeface="Prata"/>
              <a:cs typeface="Prata"/>
              <a:sym typeface="Prata"/>
            </a:endParaRPr>
          </a:p>
        </p:txBody>
      </p:sp>
      <p:sp>
        <p:nvSpPr>
          <p:cNvPr id="549" name="Google Shape;549;p76"/>
          <p:cNvSpPr txBox="1"/>
          <p:nvPr/>
        </p:nvSpPr>
        <p:spPr>
          <a:xfrm>
            <a:off x="6039250" y="3666356"/>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a:solidFill>
                  <a:srgbClr val="035681"/>
                </a:solidFill>
                <a:latin typeface="Outfit"/>
                <a:ea typeface="Outfit"/>
                <a:cs typeface="Outfit"/>
                <a:sym typeface="Outfit"/>
              </a:rPr>
              <a:t>Vulnerability</a:t>
            </a:r>
            <a:endParaRPr>
              <a:solidFill>
                <a:srgbClr val="035681"/>
              </a:solidFill>
              <a:latin typeface="Outfit"/>
              <a:ea typeface="Outfit"/>
              <a:cs typeface="Outfit"/>
              <a:sym typeface="Outfit"/>
            </a:endParaRPr>
          </a:p>
        </p:txBody>
      </p:sp>
      <p:sp>
        <p:nvSpPr>
          <p:cNvPr id="550" name="Google Shape;550;p76"/>
          <p:cNvSpPr txBox="1"/>
          <p:nvPr/>
        </p:nvSpPr>
        <p:spPr>
          <a:xfrm>
            <a:off x="56225" y="3666356"/>
            <a:ext cx="30000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200"/>
              </a:spcAft>
              <a:buNone/>
            </a:pPr>
            <a:r>
              <a:rPr lang="en">
                <a:solidFill>
                  <a:srgbClr val="035681"/>
                </a:solidFill>
                <a:latin typeface="Outfit"/>
                <a:ea typeface="Outfit"/>
                <a:cs typeface="Outfit"/>
                <a:sym typeface="Outfit"/>
              </a:rPr>
              <a:t>Risk Taking</a:t>
            </a:r>
            <a:endParaRPr>
              <a:solidFill>
                <a:srgbClr val="035681"/>
              </a:solidFill>
              <a:latin typeface="Outfit"/>
              <a:ea typeface="Outfit"/>
              <a:cs typeface="Outfit"/>
              <a:sym typeface="Outfi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77"/>
          <p:cNvPicPr preferRelativeResize="0"/>
          <p:nvPr/>
        </p:nvPicPr>
        <p:blipFill>
          <a:blip r:embed="rId3">
            <a:alphaModFix/>
          </a:blip>
          <a:stretch>
            <a:fillRect/>
          </a:stretch>
        </p:blipFill>
        <p:spPr>
          <a:xfrm>
            <a:off x="90350" y="1304125"/>
            <a:ext cx="9144000" cy="4572000"/>
          </a:xfrm>
          <a:prstGeom prst="rect">
            <a:avLst/>
          </a:prstGeom>
          <a:noFill/>
          <a:ln>
            <a:noFill/>
          </a:ln>
        </p:spPr>
      </p:pic>
      <p:sp>
        <p:nvSpPr>
          <p:cNvPr id="556" name="Google Shape;556;p77"/>
          <p:cNvSpPr txBox="1"/>
          <p:nvPr>
            <p:ph type="title"/>
          </p:nvPr>
        </p:nvSpPr>
        <p:spPr>
          <a:xfrm>
            <a:off x="28200" y="1373600"/>
            <a:ext cx="9144000" cy="118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Running Partners on a </a:t>
            </a:r>
            <a:r>
              <a:rPr lang="en" sz="3800">
                <a:solidFill>
                  <a:schemeClr val="accent1"/>
                </a:solidFill>
              </a:rPr>
              <a:t>Mission</a:t>
            </a:r>
            <a:endParaRPr sz="3800">
              <a:solidFill>
                <a:schemeClr val="accent1"/>
              </a:solidFill>
            </a:endParaRPr>
          </a:p>
        </p:txBody>
      </p:sp>
      <p:grpSp>
        <p:nvGrpSpPr>
          <p:cNvPr id="557" name="Google Shape;557;p77"/>
          <p:cNvGrpSpPr/>
          <p:nvPr/>
        </p:nvGrpSpPr>
        <p:grpSpPr>
          <a:xfrm>
            <a:off x="1799425" y="3153747"/>
            <a:ext cx="5601549" cy="615606"/>
            <a:chOff x="1221075" y="2952450"/>
            <a:chExt cx="5601549" cy="615606"/>
          </a:xfrm>
        </p:grpSpPr>
        <p:sp>
          <p:nvSpPr>
            <p:cNvPr id="558" name="Google Shape;558;p77"/>
            <p:cNvSpPr txBox="1"/>
            <p:nvPr/>
          </p:nvSpPr>
          <p:spPr>
            <a:xfrm>
              <a:off x="1221075" y="2952456"/>
              <a:ext cx="212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latin typeface="Montserrat"/>
                  <a:ea typeface="Montserrat"/>
                  <a:cs typeface="Montserrat"/>
                  <a:sym typeface="Montserrat"/>
                </a:rPr>
                <a:t>Us / Them</a:t>
              </a:r>
              <a:endParaRPr sz="2800">
                <a:solidFill>
                  <a:schemeClr val="dk1"/>
                </a:solidFill>
                <a:latin typeface="Montserrat"/>
                <a:ea typeface="Montserrat"/>
                <a:cs typeface="Montserrat"/>
                <a:sym typeface="Montserrat"/>
              </a:endParaRPr>
            </a:p>
          </p:txBody>
        </p:sp>
        <p:sp>
          <p:nvSpPr>
            <p:cNvPr id="559" name="Google Shape;559;p77"/>
            <p:cNvSpPr txBox="1"/>
            <p:nvPr/>
          </p:nvSpPr>
          <p:spPr>
            <a:xfrm>
              <a:off x="4696524" y="2952450"/>
              <a:ext cx="21261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800">
                  <a:solidFill>
                    <a:schemeClr val="dk1"/>
                  </a:solidFill>
                  <a:latin typeface="Montserrat"/>
                  <a:ea typeface="Montserrat"/>
                  <a:cs typeface="Montserrat"/>
                  <a:sym typeface="Montserrat"/>
                </a:rPr>
                <a:t>We / Team</a:t>
              </a:r>
              <a:endParaRPr sz="2800">
                <a:solidFill>
                  <a:schemeClr val="dk1"/>
                </a:solidFill>
                <a:latin typeface="Montserrat"/>
                <a:ea typeface="Montserrat"/>
                <a:cs typeface="Montserrat"/>
                <a:sym typeface="Montserrat"/>
              </a:endParaRPr>
            </a:p>
          </p:txBody>
        </p:sp>
        <p:cxnSp>
          <p:nvCxnSpPr>
            <p:cNvPr id="560" name="Google Shape;560;p77"/>
            <p:cNvCxnSpPr/>
            <p:nvPr/>
          </p:nvCxnSpPr>
          <p:spPr>
            <a:xfrm>
              <a:off x="3270947" y="3260256"/>
              <a:ext cx="1477500" cy="0"/>
            </a:xfrm>
            <a:prstGeom prst="straightConnector1">
              <a:avLst/>
            </a:prstGeom>
            <a:noFill/>
            <a:ln cap="flat" cmpd="sng" w="114300">
              <a:solidFill>
                <a:schemeClr val="accent1"/>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Important Ingredients for </a:t>
            </a:r>
            <a:endParaRPr/>
          </a:p>
          <a:p>
            <a:pPr indent="0" lvl="0" marL="0" rtl="0" algn="l">
              <a:spcBef>
                <a:spcPts val="0"/>
              </a:spcBef>
              <a:spcAft>
                <a:spcPts val="0"/>
              </a:spcAft>
              <a:buNone/>
            </a:pPr>
            <a:r>
              <a:rPr lang="en"/>
              <a:t>Nonprofit Leadership Success</a:t>
            </a:r>
            <a:endParaRPr/>
          </a:p>
        </p:txBody>
      </p:sp>
      <p:sp>
        <p:nvSpPr>
          <p:cNvPr id="566" name="Google Shape;566;p78"/>
          <p:cNvSpPr txBox="1"/>
          <p:nvPr>
            <p:ph idx="4294967295" type="body"/>
          </p:nvPr>
        </p:nvSpPr>
        <p:spPr>
          <a:xfrm>
            <a:off x="324625" y="1850275"/>
            <a:ext cx="6669300" cy="25467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Clr>
                <a:schemeClr val="dk1"/>
              </a:buClr>
              <a:buSzPts val="1800"/>
              <a:buChar char="●"/>
            </a:pPr>
            <a:r>
              <a:rPr lang="en">
                <a:solidFill>
                  <a:schemeClr val="dk1"/>
                </a:solidFill>
                <a:latin typeface="Outfit"/>
                <a:ea typeface="Outfit"/>
                <a:cs typeface="Outfit"/>
                <a:sym typeface="Outfit"/>
              </a:rPr>
              <a:t>A great </a:t>
            </a:r>
            <a:r>
              <a:rPr b="1" lang="en">
                <a:solidFill>
                  <a:schemeClr val="dk1"/>
                </a:solidFill>
                <a:latin typeface="Outfit"/>
                <a:ea typeface="Outfit"/>
                <a:cs typeface="Outfit"/>
                <a:sym typeface="Outfit"/>
              </a:rPr>
              <a:t>relationship</a:t>
            </a:r>
            <a:r>
              <a:rPr lang="en">
                <a:solidFill>
                  <a:schemeClr val="dk1"/>
                </a:solidFill>
                <a:latin typeface="Outfit"/>
                <a:ea typeface="Outfit"/>
                <a:cs typeface="Outfit"/>
                <a:sym typeface="Outfit"/>
              </a:rPr>
              <a:t> </a:t>
            </a:r>
            <a:r>
              <a:rPr lang="en">
                <a:latin typeface="Outfit"/>
                <a:ea typeface="Outfit"/>
                <a:cs typeface="Outfit"/>
                <a:sym typeface="Outfit"/>
              </a:rPr>
              <a:t>between ED/CEO and</a:t>
            </a:r>
            <a:r>
              <a:rPr lang="en">
                <a:solidFill>
                  <a:schemeClr val="dk1"/>
                </a:solidFill>
                <a:latin typeface="Outfit"/>
                <a:ea typeface="Outfit"/>
                <a:cs typeface="Outfit"/>
                <a:sym typeface="Outfit"/>
              </a:rPr>
              <a:t> board chair that is based on </a:t>
            </a:r>
            <a:r>
              <a:rPr b="1" lang="en">
                <a:solidFill>
                  <a:schemeClr val="dk1"/>
                </a:solidFill>
                <a:latin typeface="Outfit"/>
                <a:ea typeface="Outfit"/>
                <a:cs typeface="Outfit"/>
                <a:sym typeface="Outfit"/>
              </a:rPr>
              <a:t>trust</a:t>
            </a:r>
            <a:r>
              <a:rPr lang="en">
                <a:solidFill>
                  <a:schemeClr val="dk1"/>
                </a:solidFill>
                <a:latin typeface="Outfit"/>
                <a:ea typeface="Outfit"/>
                <a:cs typeface="Outfit"/>
                <a:sym typeface="Outfit"/>
              </a:rPr>
              <a:t> and </a:t>
            </a:r>
            <a:r>
              <a:rPr b="1" lang="en">
                <a:solidFill>
                  <a:schemeClr val="dk1"/>
                </a:solidFill>
                <a:latin typeface="Outfit"/>
                <a:ea typeface="Outfit"/>
                <a:cs typeface="Outfit"/>
                <a:sym typeface="Outfit"/>
              </a:rPr>
              <a:t>shared expectations</a:t>
            </a:r>
            <a:endParaRPr b="1">
              <a:solidFill>
                <a:schemeClr val="dk1"/>
              </a:solidFill>
              <a:latin typeface="Outfit"/>
              <a:ea typeface="Outfit"/>
              <a:cs typeface="Outfit"/>
              <a:sym typeface="Outfit"/>
            </a:endParaRPr>
          </a:p>
          <a:p>
            <a:pPr indent="-342900" lvl="0" marL="457200" rtl="0" algn="l">
              <a:spcBef>
                <a:spcPts val="1200"/>
              </a:spcBef>
              <a:spcAft>
                <a:spcPts val="0"/>
              </a:spcAft>
              <a:buClr>
                <a:schemeClr val="dk1"/>
              </a:buClr>
              <a:buSzPts val="1800"/>
              <a:buChar char="●"/>
            </a:pPr>
            <a:r>
              <a:rPr lang="en">
                <a:solidFill>
                  <a:schemeClr val="dk1"/>
                </a:solidFill>
                <a:latin typeface="Outfit"/>
                <a:ea typeface="Outfit"/>
                <a:cs typeface="Outfit"/>
                <a:sym typeface="Outfit"/>
              </a:rPr>
              <a:t>A </a:t>
            </a:r>
            <a:r>
              <a:rPr b="1" lang="en">
                <a:solidFill>
                  <a:schemeClr val="dk1"/>
                </a:solidFill>
                <a:latin typeface="Outfit"/>
                <a:ea typeface="Outfit"/>
                <a:cs typeface="Outfit"/>
                <a:sym typeface="Outfit"/>
              </a:rPr>
              <a:t>clear strategy</a:t>
            </a:r>
            <a:r>
              <a:rPr lang="en">
                <a:solidFill>
                  <a:schemeClr val="dk1"/>
                </a:solidFill>
                <a:latin typeface="Outfit"/>
                <a:ea typeface="Outfit"/>
                <a:cs typeface="Outfit"/>
                <a:sym typeface="Outfit"/>
              </a:rPr>
              <a:t> that ties back to vision, mission </a:t>
            </a:r>
            <a:br>
              <a:rPr lang="en">
                <a:solidFill>
                  <a:schemeClr val="dk1"/>
                </a:solidFill>
                <a:latin typeface="Outfit"/>
                <a:ea typeface="Outfit"/>
                <a:cs typeface="Outfit"/>
                <a:sym typeface="Outfit"/>
              </a:rPr>
            </a:br>
            <a:r>
              <a:rPr lang="en">
                <a:solidFill>
                  <a:schemeClr val="dk1"/>
                </a:solidFill>
                <a:latin typeface="Outfit"/>
                <a:ea typeface="Outfit"/>
                <a:cs typeface="Outfit"/>
                <a:sym typeface="Outfit"/>
              </a:rPr>
              <a:t>and impact</a:t>
            </a:r>
            <a:endParaRPr>
              <a:solidFill>
                <a:schemeClr val="dk1"/>
              </a:solidFill>
              <a:latin typeface="Outfit"/>
              <a:ea typeface="Outfit"/>
              <a:cs typeface="Outfit"/>
              <a:sym typeface="Outfit"/>
            </a:endParaRPr>
          </a:p>
          <a:p>
            <a:pPr indent="-342900" lvl="0" marL="457200" rtl="0" algn="l">
              <a:spcBef>
                <a:spcPts val="1000"/>
              </a:spcBef>
              <a:spcAft>
                <a:spcPts val="0"/>
              </a:spcAft>
              <a:buClr>
                <a:schemeClr val="dk1"/>
              </a:buClr>
              <a:buSzPts val="1800"/>
              <a:buChar char="●"/>
            </a:pPr>
            <a:r>
              <a:rPr lang="en">
                <a:solidFill>
                  <a:schemeClr val="dk1"/>
                </a:solidFill>
                <a:latin typeface="Outfit"/>
                <a:ea typeface="Outfit"/>
                <a:cs typeface="Outfit"/>
                <a:sym typeface="Outfit"/>
              </a:rPr>
              <a:t>Strong </a:t>
            </a:r>
            <a:r>
              <a:rPr b="1" lang="en">
                <a:solidFill>
                  <a:schemeClr val="dk1"/>
                </a:solidFill>
                <a:latin typeface="Outfit"/>
                <a:ea typeface="Outfit"/>
                <a:cs typeface="Outfit"/>
                <a:sym typeface="Outfit"/>
              </a:rPr>
              <a:t>leadership skills</a:t>
            </a:r>
            <a:r>
              <a:rPr lang="en">
                <a:solidFill>
                  <a:schemeClr val="dk1"/>
                </a:solidFill>
                <a:latin typeface="Outfit"/>
                <a:ea typeface="Outfit"/>
                <a:cs typeface="Outfit"/>
                <a:sym typeface="Outfit"/>
              </a:rPr>
              <a:t> - executive AND legislative - and the ability to know when to use which one</a:t>
            </a:r>
            <a:endParaRPr>
              <a:solidFill>
                <a:schemeClr val="dk1"/>
              </a:solidFill>
              <a:latin typeface="Outfit"/>
              <a:ea typeface="Outfit"/>
              <a:cs typeface="Outfit"/>
              <a:sym typeface="Outfit"/>
            </a:endParaRPr>
          </a:p>
        </p:txBody>
      </p:sp>
      <p:sp>
        <p:nvSpPr>
          <p:cNvPr id="567" name="Google Shape;567;p78"/>
          <p:cNvSpPr/>
          <p:nvPr/>
        </p:nvSpPr>
        <p:spPr>
          <a:xfrm>
            <a:off x="413400" y="1996200"/>
            <a:ext cx="270000" cy="270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8"/>
          <p:cNvSpPr/>
          <p:nvPr/>
        </p:nvSpPr>
        <p:spPr>
          <a:xfrm>
            <a:off x="413400" y="2762850"/>
            <a:ext cx="270000" cy="270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8"/>
          <p:cNvSpPr/>
          <p:nvPr/>
        </p:nvSpPr>
        <p:spPr>
          <a:xfrm>
            <a:off x="413400" y="3529500"/>
            <a:ext cx="270000" cy="270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8"/>
          <p:cNvSpPr txBox="1"/>
          <p:nvPr/>
        </p:nvSpPr>
        <p:spPr>
          <a:xfrm>
            <a:off x="6846500" y="1967650"/>
            <a:ext cx="2140500" cy="25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Caveat"/>
                <a:ea typeface="Caveat"/>
                <a:cs typeface="Caveat"/>
                <a:sym typeface="Caveat"/>
              </a:rPr>
              <a:t>= Communication</a:t>
            </a:r>
            <a:endParaRPr b="1" sz="2400">
              <a:solidFill>
                <a:schemeClr val="accent1"/>
              </a:solidFill>
              <a:latin typeface="Caveat"/>
              <a:ea typeface="Caveat"/>
              <a:cs typeface="Caveat"/>
              <a:sym typeface="Caveat"/>
            </a:endParaRPr>
          </a:p>
          <a:p>
            <a:pPr indent="0" lvl="0" marL="0" rtl="0" algn="l">
              <a:spcBef>
                <a:spcPts val="0"/>
              </a:spcBef>
              <a:spcAft>
                <a:spcPts val="0"/>
              </a:spcAft>
              <a:buNone/>
            </a:pPr>
            <a:r>
              <a:t/>
            </a:r>
            <a:endParaRPr b="1" sz="2400">
              <a:solidFill>
                <a:schemeClr val="accent1"/>
              </a:solidFill>
              <a:latin typeface="Caveat"/>
              <a:ea typeface="Caveat"/>
              <a:cs typeface="Caveat"/>
              <a:sym typeface="Caveat"/>
            </a:endParaRPr>
          </a:p>
          <a:p>
            <a:pPr indent="0" lvl="0" marL="0" rtl="0" algn="l">
              <a:spcBef>
                <a:spcPts val="0"/>
              </a:spcBef>
              <a:spcAft>
                <a:spcPts val="0"/>
              </a:spcAft>
              <a:buNone/>
            </a:pPr>
            <a:r>
              <a:rPr b="1" lang="en" sz="2400">
                <a:solidFill>
                  <a:schemeClr val="accent1"/>
                </a:solidFill>
                <a:latin typeface="Caveat"/>
                <a:ea typeface="Caveat"/>
                <a:cs typeface="Caveat"/>
                <a:sym typeface="Caveat"/>
              </a:rPr>
              <a:t>= Organization</a:t>
            </a:r>
            <a:endParaRPr b="1" sz="2400">
              <a:solidFill>
                <a:schemeClr val="accent1"/>
              </a:solidFill>
              <a:latin typeface="Caveat"/>
              <a:ea typeface="Caveat"/>
              <a:cs typeface="Caveat"/>
              <a:sym typeface="Caveat"/>
            </a:endParaRPr>
          </a:p>
          <a:p>
            <a:pPr indent="0" lvl="0" marL="0" rtl="0" algn="l">
              <a:spcBef>
                <a:spcPts val="0"/>
              </a:spcBef>
              <a:spcAft>
                <a:spcPts val="0"/>
              </a:spcAft>
              <a:buNone/>
            </a:pPr>
            <a:r>
              <a:t/>
            </a:r>
            <a:endParaRPr b="1" sz="2400">
              <a:solidFill>
                <a:schemeClr val="accent1"/>
              </a:solidFill>
              <a:latin typeface="Caveat"/>
              <a:ea typeface="Caveat"/>
              <a:cs typeface="Caveat"/>
              <a:sym typeface="Caveat"/>
            </a:endParaRPr>
          </a:p>
          <a:p>
            <a:pPr indent="0" lvl="0" marL="0" rtl="0" algn="l">
              <a:spcBef>
                <a:spcPts val="0"/>
              </a:spcBef>
              <a:spcAft>
                <a:spcPts val="0"/>
              </a:spcAft>
              <a:buNone/>
            </a:pPr>
            <a:r>
              <a:rPr b="1" lang="en" sz="2400">
                <a:solidFill>
                  <a:schemeClr val="accent1"/>
                </a:solidFill>
                <a:latin typeface="Caveat"/>
                <a:ea typeface="Caveat"/>
                <a:cs typeface="Caveat"/>
                <a:sym typeface="Caveat"/>
              </a:rPr>
              <a:t>= Leadership</a:t>
            </a:r>
            <a:endParaRPr b="1" sz="2400">
              <a:solidFill>
                <a:schemeClr val="accent1"/>
              </a:solidFill>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0" st="0"/>
                                            </p:txEl>
                                          </p:spTgt>
                                        </p:tgtEl>
                                        <p:attrNameLst>
                                          <p:attrName>style.visibility</p:attrName>
                                        </p:attrNameLst>
                                      </p:cBhvr>
                                      <p:to>
                                        <p:strVal val="visible"/>
                                      </p:to>
                                    </p:set>
                                    <p:animEffect filter="fade" transition="in">
                                      <p:cBhvr>
                                        <p:cTn dur="1000"/>
                                        <p:tgtEl>
                                          <p:spTgt spid="5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1" st="1"/>
                                            </p:txEl>
                                          </p:spTgt>
                                        </p:tgtEl>
                                        <p:attrNameLst>
                                          <p:attrName>style.visibility</p:attrName>
                                        </p:attrNameLst>
                                      </p:cBhvr>
                                      <p:to>
                                        <p:strVal val="visible"/>
                                      </p:to>
                                    </p:set>
                                    <p:animEffect filter="fade" transition="in">
                                      <p:cBhvr>
                                        <p:cTn dur="1000"/>
                                        <p:tgtEl>
                                          <p:spTgt spid="5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2" st="2"/>
                                            </p:txEl>
                                          </p:spTgt>
                                        </p:tgtEl>
                                        <p:attrNameLst>
                                          <p:attrName>style.visibility</p:attrName>
                                        </p:attrNameLst>
                                      </p:cBhvr>
                                      <p:to>
                                        <p:strVal val="visible"/>
                                      </p:to>
                                    </p:set>
                                    <p:animEffect filter="fade" transition="in">
                                      <p:cBhvr>
                                        <p:cTn dur="1000"/>
                                        <p:tgtEl>
                                          <p:spTgt spid="5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Tips</a:t>
            </a:r>
            <a:endParaRPr/>
          </a:p>
        </p:txBody>
      </p:sp>
      <p:sp>
        <p:nvSpPr>
          <p:cNvPr id="576" name="Google Shape;576;p79"/>
          <p:cNvSpPr txBox="1"/>
          <p:nvPr/>
        </p:nvSpPr>
        <p:spPr>
          <a:xfrm>
            <a:off x="3078200" y="536750"/>
            <a:ext cx="5223300" cy="4961400"/>
          </a:xfrm>
          <a:prstGeom prst="rect">
            <a:avLst/>
          </a:prstGeom>
          <a:noFill/>
          <a:ln>
            <a:noFill/>
          </a:ln>
        </p:spPr>
        <p:txBody>
          <a:bodyPr anchorCtr="0" anchor="t" bIns="91425" lIns="91425" spcFirstLastPara="1" rIns="91425" wrap="square" tIns="91425">
            <a:spAutoFit/>
          </a:bodyPr>
          <a:lstStyle/>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Work toward building a strong relationships</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Include some board training into the schedule every year, also team building activities</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Design an orientation program that helps new members start off on the right foot</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Carefully consider board composition - match with where the org is on the lifecycle</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Intentionally create a culture where the board is part of the team</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Have clear fundraising requirements, if you must have any</a:t>
            </a:r>
            <a:endParaRPr sz="1800">
              <a:solidFill>
                <a:schemeClr val="dk1"/>
              </a:solidFill>
              <a:latin typeface="Outfit"/>
              <a:ea typeface="Outfit"/>
              <a:cs typeface="Outfit"/>
              <a:sym typeface="Outfit"/>
            </a:endParaRPr>
          </a:p>
          <a:p>
            <a:pPr indent="-342900" lvl="0" marL="457200" rtl="0" algn="l">
              <a:spcBef>
                <a:spcPts val="1000"/>
              </a:spcBef>
              <a:spcAft>
                <a:spcPts val="0"/>
              </a:spcAft>
              <a:buClr>
                <a:schemeClr val="accent1"/>
              </a:buClr>
              <a:buSzPts val="1800"/>
              <a:buFont typeface="Outfit"/>
              <a:buChar char="➔"/>
            </a:pPr>
            <a:r>
              <a:rPr lang="en" sz="1800">
                <a:solidFill>
                  <a:schemeClr val="dk1"/>
                </a:solidFill>
                <a:latin typeface="Outfit"/>
                <a:ea typeface="Outfit"/>
                <a:cs typeface="Outfit"/>
                <a:sym typeface="Outfit"/>
              </a:rPr>
              <a:t>Make sure every committee has leadership, purpose and goals</a:t>
            </a:r>
            <a:endParaRPr sz="1800">
              <a:solidFill>
                <a:schemeClr val="dk1"/>
              </a:solidFill>
              <a:latin typeface="Outfit"/>
              <a:ea typeface="Outfit"/>
              <a:cs typeface="Outfit"/>
              <a:sym typeface="Outfit"/>
            </a:endParaRPr>
          </a:p>
          <a:p>
            <a:pPr indent="0" lvl="0" marL="0" rtl="0" algn="l">
              <a:spcBef>
                <a:spcPts val="1000"/>
              </a:spcBef>
              <a:spcAft>
                <a:spcPts val="0"/>
              </a:spcAft>
              <a:buNone/>
            </a:pPr>
            <a:r>
              <a:t/>
            </a:r>
            <a:endParaRPr sz="1800">
              <a:solidFill>
                <a:schemeClr val="dk1"/>
              </a:solidFill>
              <a:latin typeface="Outfit"/>
              <a:ea typeface="Outfit"/>
              <a:cs typeface="Outfit"/>
              <a:sym typeface="Outfit"/>
            </a:endParaRPr>
          </a:p>
        </p:txBody>
      </p:sp>
      <p:pic>
        <p:nvPicPr>
          <p:cNvPr id="577" name="Google Shape;577;p79"/>
          <p:cNvPicPr preferRelativeResize="0"/>
          <p:nvPr/>
        </p:nvPicPr>
        <p:blipFill rotWithShape="1">
          <a:blip r:embed="rId3">
            <a:alphaModFix/>
          </a:blip>
          <a:srcRect b="0" l="0" r="10168" t="0"/>
          <a:stretch/>
        </p:blipFill>
        <p:spPr>
          <a:xfrm>
            <a:off x="0" y="1200618"/>
            <a:ext cx="3222901" cy="35876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xEl>
                                              <p:pRg end="0" st="0"/>
                                            </p:txEl>
                                          </p:spTgt>
                                        </p:tgtEl>
                                        <p:attrNameLst>
                                          <p:attrName>style.visibility</p:attrName>
                                        </p:attrNameLst>
                                      </p:cBhvr>
                                      <p:to>
                                        <p:strVal val="visible"/>
                                      </p:to>
                                    </p:set>
                                    <p:animEffect filter="fade" transition="in">
                                      <p:cBhvr>
                                        <p:cTn dur="1000"/>
                                        <p:tgtEl>
                                          <p:spTgt spid="5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xEl>
                                              <p:pRg end="1" st="1"/>
                                            </p:txEl>
                                          </p:spTgt>
                                        </p:tgtEl>
                                        <p:attrNameLst>
                                          <p:attrName>style.visibility</p:attrName>
                                        </p:attrNameLst>
                                      </p:cBhvr>
                                      <p:to>
                                        <p:strVal val="visible"/>
                                      </p:to>
                                    </p:set>
                                    <p:animEffect filter="fade" transition="in">
                                      <p:cBhvr>
                                        <p:cTn dur="1000"/>
                                        <p:tgtEl>
                                          <p:spTgt spid="5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xEl>
                                              <p:pRg end="2" st="2"/>
                                            </p:txEl>
                                          </p:spTgt>
                                        </p:tgtEl>
                                        <p:attrNameLst>
                                          <p:attrName>style.visibility</p:attrName>
                                        </p:attrNameLst>
                                      </p:cBhvr>
                                      <p:to>
                                        <p:strVal val="visible"/>
                                      </p:to>
                                    </p:set>
                                    <p:animEffect filter="fade" transition="in">
                                      <p:cBhvr>
                                        <p:cTn dur="1000"/>
                                        <p:tgtEl>
                                          <p:spTgt spid="5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xEl>
                                              <p:pRg end="3" st="3"/>
                                            </p:txEl>
                                          </p:spTgt>
                                        </p:tgtEl>
                                        <p:attrNameLst>
                                          <p:attrName>style.visibility</p:attrName>
                                        </p:attrNameLst>
                                      </p:cBhvr>
                                      <p:to>
                                        <p:strVal val="visible"/>
                                      </p:to>
                                    </p:set>
                                    <p:animEffect filter="fade" transition="in">
                                      <p:cBhvr>
                                        <p:cTn dur="1000"/>
                                        <p:tgtEl>
                                          <p:spTgt spid="5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xEl>
                                              <p:pRg end="4" st="4"/>
                                            </p:txEl>
                                          </p:spTgt>
                                        </p:tgtEl>
                                        <p:attrNameLst>
                                          <p:attrName>style.visibility</p:attrName>
                                        </p:attrNameLst>
                                      </p:cBhvr>
                                      <p:to>
                                        <p:strVal val="visible"/>
                                      </p:to>
                                    </p:set>
                                    <p:animEffect filter="fade" transition="in">
                                      <p:cBhvr>
                                        <p:cTn dur="1000"/>
                                        <p:tgtEl>
                                          <p:spTgt spid="5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xEl>
                                              <p:pRg end="5" st="5"/>
                                            </p:txEl>
                                          </p:spTgt>
                                        </p:tgtEl>
                                        <p:attrNameLst>
                                          <p:attrName>style.visibility</p:attrName>
                                        </p:attrNameLst>
                                      </p:cBhvr>
                                      <p:to>
                                        <p:strVal val="visible"/>
                                      </p:to>
                                    </p:set>
                                    <p:animEffect filter="fade" transition="in">
                                      <p:cBhvr>
                                        <p:cTn dur="1000"/>
                                        <p:tgtEl>
                                          <p:spTgt spid="5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xEl>
                                              <p:pRg end="6" st="6"/>
                                            </p:txEl>
                                          </p:spTgt>
                                        </p:tgtEl>
                                        <p:attrNameLst>
                                          <p:attrName>style.visibility</p:attrName>
                                        </p:attrNameLst>
                                      </p:cBhvr>
                                      <p:to>
                                        <p:strVal val="visible"/>
                                      </p:to>
                                    </p:set>
                                    <p:animEffect filter="fade" transition="in">
                                      <p:cBhvr>
                                        <p:cTn dur="1000"/>
                                        <p:tgtEl>
                                          <p:spTgt spid="5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xEl>
                                              <p:pRg end="7" st="7"/>
                                            </p:txEl>
                                          </p:spTgt>
                                        </p:tgtEl>
                                        <p:attrNameLst>
                                          <p:attrName>style.visibility</p:attrName>
                                        </p:attrNameLst>
                                      </p:cBhvr>
                                      <p:to>
                                        <p:strVal val="visible"/>
                                      </p:to>
                                    </p:set>
                                    <p:animEffect filter="fade" transition="in">
                                      <p:cBhvr>
                                        <p:cTn dur="1000"/>
                                        <p:tgtEl>
                                          <p:spTgt spid="57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80"/>
          <p:cNvPicPr preferRelativeResize="0"/>
          <p:nvPr/>
        </p:nvPicPr>
        <p:blipFill>
          <a:blip r:embed="rId3">
            <a:alphaModFix/>
          </a:blip>
          <a:stretch>
            <a:fillRect/>
          </a:stretch>
        </p:blipFill>
        <p:spPr>
          <a:xfrm>
            <a:off x="0" y="-400050"/>
            <a:ext cx="9937776" cy="5589999"/>
          </a:xfrm>
          <a:prstGeom prst="rect">
            <a:avLst/>
          </a:prstGeom>
          <a:noFill/>
          <a:ln>
            <a:noFill/>
          </a:ln>
        </p:spPr>
      </p:pic>
      <p:sp>
        <p:nvSpPr>
          <p:cNvPr id="583" name="Google Shape;583;p80"/>
          <p:cNvSpPr/>
          <p:nvPr/>
        </p:nvSpPr>
        <p:spPr>
          <a:xfrm>
            <a:off x="2006100" y="1724100"/>
            <a:ext cx="5131800" cy="16953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000">
                <a:solidFill>
                  <a:schemeClr val="dk1"/>
                </a:solidFill>
                <a:latin typeface="Prata"/>
                <a:ea typeface="Prata"/>
                <a:cs typeface="Prata"/>
                <a:sym typeface="Prata"/>
              </a:rPr>
              <a:t>Thank You!</a:t>
            </a:r>
            <a:r>
              <a:rPr lang="en" sz="5000">
                <a:solidFill>
                  <a:schemeClr val="dk2"/>
                </a:solidFill>
                <a:latin typeface="Prata"/>
                <a:ea typeface="Prata"/>
                <a:cs typeface="Prata"/>
                <a:sym typeface="Prata"/>
              </a:rPr>
              <a:t> </a:t>
            </a:r>
            <a:endParaRPr sz="5000">
              <a:solidFill>
                <a:schemeClr val="dk2"/>
              </a:solidFill>
              <a:latin typeface="Prata"/>
              <a:ea typeface="Prata"/>
              <a:cs typeface="Prata"/>
              <a:sym typeface="Prat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7"/>
          <p:cNvSpPr txBox="1"/>
          <p:nvPr>
            <p:ph type="title"/>
          </p:nvPr>
        </p:nvSpPr>
        <p:spPr>
          <a:xfrm>
            <a:off x="501400" y="1318650"/>
            <a:ext cx="28602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Bylaws: </a:t>
            </a:r>
            <a:r>
              <a:rPr lang="en"/>
              <a:t>5</a:t>
            </a:r>
            <a:r>
              <a:rPr lang="en">
                <a:solidFill>
                  <a:schemeClr val="lt1"/>
                </a:solidFill>
              </a:rPr>
              <a:t> Things to look for </a:t>
            </a:r>
            <a:endParaRPr>
              <a:solidFill>
                <a:schemeClr val="lt1"/>
              </a:solidFill>
            </a:endParaRPr>
          </a:p>
        </p:txBody>
      </p:sp>
      <p:sp>
        <p:nvSpPr>
          <p:cNvPr id="253" name="Google Shape;253;p47"/>
          <p:cNvSpPr txBox="1"/>
          <p:nvPr>
            <p:ph idx="2" type="body"/>
          </p:nvPr>
        </p:nvSpPr>
        <p:spPr>
          <a:xfrm>
            <a:off x="4336025" y="1124025"/>
            <a:ext cx="4367400" cy="30255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1500"/>
              </a:spcBef>
              <a:spcAft>
                <a:spcPts val="0"/>
              </a:spcAft>
              <a:buSzPts val="1600"/>
              <a:buAutoNum type="arabicPeriod"/>
            </a:pPr>
            <a:r>
              <a:rPr lang="en" sz="1600">
                <a:solidFill>
                  <a:schemeClr val="dk1"/>
                </a:solidFill>
              </a:rPr>
              <a:t>Terms and term limits for board members</a:t>
            </a:r>
            <a:endParaRPr sz="1600">
              <a:solidFill>
                <a:schemeClr val="dk1"/>
              </a:solidFill>
            </a:endParaRPr>
          </a:p>
          <a:p>
            <a:pPr indent="-330200" lvl="0" marL="457200" rtl="0" algn="l">
              <a:lnSpc>
                <a:spcPct val="115000"/>
              </a:lnSpc>
              <a:spcBef>
                <a:spcPts val="1000"/>
              </a:spcBef>
              <a:spcAft>
                <a:spcPts val="0"/>
              </a:spcAft>
              <a:buSzPts val="1600"/>
              <a:buAutoNum type="arabicPeriod"/>
            </a:pPr>
            <a:r>
              <a:rPr lang="en" sz="1600">
                <a:solidFill>
                  <a:schemeClr val="dk1"/>
                </a:solidFill>
              </a:rPr>
              <a:t>Members: a range or number, demographics, directors and officers, and definition of a quorum</a:t>
            </a:r>
            <a:endParaRPr sz="1600">
              <a:solidFill>
                <a:schemeClr val="dk1"/>
              </a:solidFill>
            </a:endParaRPr>
          </a:p>
          <a:p>
            <a:pPr indent="-330200" lvl="0" marL="457200" rtl="0" algn="l">
              <a:lnSpc>
                <a:spcPct val="115000"/>
              </a:lnSpc>
              <a:spcBef>
                <a:spcPts val="1000"/>
              </a:spcBef>
              <a:spcAft>
                <a:spcPts val="0"/>
              </a:spcAft>
              <a:buSzPts val="1600"/>
              <a:buAutoNum type="arabicPeriod"/>
            </a:pPr>
            <a:r>
              <a:rPr lang="en" sz="1600">
                <a:solidFill>
                  <a:schemeClr val="dk1"/>
                </a:solidFill>
              </a:rPr>
              <a:t>The frequency of meetings</a:t>
            </a:r>
            <a:endParaRPr sz="1600">
              <a:solidFill>
                <a:schemeClr val="dk1"/>
              </a:solidFill>
            </a:endParaRPr>
          </a:p>
          <a:p>
            <a:pPr indent="-330200" lvl="0" marL="457200" rtl="0" algn="l">
              <a:lnSpc>
                <a:spcPct val="115000"/>
              </a:lnSpc>
              <a:spcBef>
                <a:spcPts val="1000"/>
              </a:spcBef>
              <a:spcAft>
                <a:spcPts val="0"/>
              </a:spcAft>
              <a:buSzPts val="1600"/>
              <a:buAutoNum type="arabicPeriod"/>
            </a:pPr>
            <a:r>
              <a:rPr lang="en" sz="1600">
                <a:solidFill>
                  <a:schemeClr val="dk1"/>
                </a:solidFill>
              </a:rPr>
              <a:t>The  types of meetings and communications allowed</a:t>
            </a:r>
            <a:endParaRPr sz="1600">
              <a:solidFill>
                <a:schemeClr val="dk1"/>
              </a:solidFill>
            </a:endParaRPr>
          </a:p>
          <a:p>
            <a:pPr indent="-330200" lvl="0" marL="457200" rtl="0" algn="l">
              <a:lnSpc>
                <a:spcPct val="115000"/>
              </a:lnSpc>
              <a:spcBef>
                <a:spcPts val="1500"/>
              </a:spcBef>
              <a:spcAft>
                <a:spcPts val="1000"/>
              </a:spcAft>
              <a:buSzPts val="1600"/>
              <a:buAutoNum type="arabicPeriod"/>
            </a:pPr>
            <a:r>
              <a:rPr lang="en" sz="1600">
                <a:solidFill>
                  <a:schemeClr val="dk1"/>
                </a:solidFill>
              </a:rPr>
              <a:t>Committee structure</a:t>
            </a:r>
            <a:endParaRPr sz="1600"/>
          </a:p>
        </p:txBody>
      </p:sp>
      <p:sp>
        <p:nvSpPr>
          <p:cNvPr id="254" name="Google Shape;254;p47"/>
          <p:cNvSpPr txBox="1"/>
          <p:nvPr>
            <p:ph idx="1" type="subTitle"/>
          </p:nvPr>
        </p:nvSpPr>
        <p:spPr>
          <a:xfrm>
            <a:off x="501400" y="2628125"/>
            <a:ext cx="2249700" cy="152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them or change your behavior!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change them, board approves and then include a copy with next 990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8"/>
          <p:cNvSpPr txBox="1"/>
          <p:nvPr>
            <p:ph type="title"/>
          </p:nvPr>
        </p:nvSpPr>
        <p:spPr>
          <a:xfrm>
            <a:off x="501400" y="1318650"/>
            <a:ext cx="21984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Policies</a:t>
            </a:r>
            <a:endParaRPr/>
          </a:p>
        </p:txBody>
      </p:sp>
      <p:sp>
        <p:nvSpPr>
          <p:cNvPr id="260" name="Google Shape;260;p48"/>
          <p:cNvSpPr txBox="1"/>
          <p:nvPr>
            <p:ph idx="1" type="subTitle"/>
          </p:nvPr>
        </p:nvSpPr>
        <p:spPr>
          <a:xfrm>
            <a:off x="496350" y="2170925"/>
            <a:ext cx="21024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Public accountability similar to a publicly traded company - Sarbanes Oxley Act of 2002 - not always required but considered best practice.</a:t>
            </a:r>
            <a:endParaRPr sz="1400"/>
          </a:p>
        </p:txBody>
      </p:sp>
      <p:sp>
        <p:nvSpPr>
          <p:cNvPr id="261" name="Google Shape;261;p48"/>
          <p:cNvSpPr txBox="1"/>
          <p:nvPr>
            <p:ph idx="2" type="body"/>
          </p:nvPr>
        </p:nvSpPr>
        <p:spPr>
          <a:xfrm>
            <a:off x="4336025" y="666825"/>
            <a:ext cx="4861200" cy="4055700"/>
          </a:xfrm>
          <a:prstGeom prst="rect">
            <a:avLst/>
          </a:prstGeom>
        </p:spPr>
        <p:txBody>
          <a:bodyPr anchorCtr="0" anchor="t" bIns="91425" lIns="91425" spcFirstLastPara="1" rIns="91425" wrap="square" tIns="91425">
            <a:noAutofit/>
          </a:bodyPr>
          <a:lstStyle/>
          <a:p>
            <a:pPr indent="-323850" lvl="0" marL="457200" rtl="0" algn="l">
              <a:spcBef>
                <a:spcPts val="1000"/>
              </a:spcBef>
              <a:spcAft>
                <a:spcPts val="0"/>
              </a:spcAft>
              <a:buSzPts val="1500"/>
              <a:buAutoNum type="arabicPeriod"/>
            </a:pPr>
            <a:r>
              <a:rPr lang="en" sz="1500"/>
              <a:t>Conflict of interest policy and </a:t>
            </a:r>
            <a:br>
              <a:rPr lang="en" sz="1500"/>
            </a:br>
            <a:r>
              <a:rPr lang="en" sz="1500"/>
              <a:t>annual disclosure</a:t>
            </a:r>
            <a:endParaRPr sz="1500"/>
          </a:p>
          <a:p>
            <a:pPr indent="-323850" lvl="0" marL="457200" rtl="0" algn="l">
              <a:spcBef>
                <a:spcPts val="1200"/>
              </a:spcBef>
              <a:spcAft>
                <a:spcPts val="0"/>
              </a:spcAft>
              <a:buSzPts val="1500"/>
              <a:buAutoNum type="arabicPeriod"/>
            </a:pPr>
            <a:r>
              <a:rPr lang="en" sz="1500"/>
              <a:t>Whistleblower protection policy and its dissemination</a:t>
            </a:r>
            <a:endParaRPr sz="1500"/>
          </a:p>
          <a:p>
            <a:pPr indent="-323850" lvl="0" marL="457200" rtl="0" algn="l">
              <a:spcBef>
                <a:spcPts val="1000"/>
              </a:spcBef>
              <a:spcAft>
                <a:spcPts val="0"/>
              </a:spcAft>
              <a:buSzPts val="1500"/>
              <a:buAutoNum type="arabicPeriod"/>
            </a:pPr>
            <a:r>
              <a:rPr lang="en" sz="1500"/>
              <a:t>Document retention and destruction policy</a:t>
            </a:r>
            <a:endParaRPr sz="1500"/>
          </a:p>
          <a:p>
            <a:pPr indent="-323850" lvl="0" marL="457200" rtl="0" algn="l">
              <a:spcBef>
                <a:spcPts val="1000"/>
              </a:spcBef>
              <a:spcAft>
                <a:spcPts val="0"/>
              </a:spcAft>
              <a:buSzPts val="1500"/>
              <a:buAutoNum type="arabicPeriod"/>
            </a:pPr>
            <a:r>
              <a:rPr lang="en" sz="1500"/>
              <a:t>Gift acceptance policy/Investments</a:t>
            </a:r>
            <a:endParaRPr sz="1500"/>
          </a:p>
          <a:p>
            <a:pPr indent="-323850" lvl="0" marL="457200" rtl="0" algn="l">
              <a:spcBef>
                <a:spcPts val="1000"/>
              </a:spcBef>
              <a:spcAft>
                <a:spcPts val="0"/>
              </a:spcAft>
              <a:buSzPts val="1500"/>
              <a:buAutoNum type="arabicPeriod"/>
            </a:pPr>
            <a:r>
              <a:rPr lang="en" sz="1500"/>
              <a:t>Executive compensation and benefits review policy and procedure</a:t>
            </a:r>
            <a:endParaRPr sz="1500"/>
          </a:p>
          <a:p>
            <a:pPr indent="-323850" lvl="0" marL="457200" rtl="0" algn="l">
              <a:spcBef>
                <a:spcPts val="1000"/>
              </a:spcBef>
              <a:spcAft>
                <a:spcPts val="0"/>
              </a:spcAft>
              <a:buSzPts val="1500"/>
              <a:buAutoNum type="arabicPeriod"/>
            </a:pPr>
            <a:r>
              <a:rPr lang="en" sz="1500"/>
              <a:t>Form 990 review and approval policy and procedure</a:t>
            </a:r>
            <a:endParaRPr sz="1500"/>
          </a:p>
          <a:p>
            <a:pPr indent="-323850" lvl="0" marL="457200" rtl="0" algn="l">
              <a:spcBef>
                <a:spcPts val="1000"/>
              </a:spcBef>
              <a:spcAft>
                <a:spcPts val="1200"/>
              </a:spcAft>
              <a:buSzPts val="1500"/>
              <a:buAutoNum type="arabicPeriod"/>
            </a:pPr>
            <a:r>
              <a:rPr lang="en" sz="1500"/>
              <a:t>Joint Venture Policy</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1000"/>
                                        <p:tgtEl>
                                          <p:spTgt spid="2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animEffect filter="fade" transition="in">
                                      <p:cBhvr>
                                        <p:cTn dur="1000"/>
                                        <p:tgtEl>
                                          <p:spTgt spid="2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animEffect filter="fade" transition="in">
                                      <p:cBhvr>
                                        <p:cTn dur="1000"/>
                                        <p:tgtEl>
                                          <p:spTgt spid="2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animEffect filter="fade" transition="in">
                                      <p:cBhvr>
                                        <p:cTn dur="1000"/>
                                        <p:tgtEl>
                                          <p:spTgt spid="2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animEffect filter="fade" transition="in">
                                      <p:cBhvr>
                                        <p:cTn dur="1000"/>
                                        <p:tgtEl>
                                          <p:spTgt spid="2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animEffect filter="fade" transition="in">
                                      <p:cBhvr>
                                        <p:cTn dur="1000"/>
                                        <p:tgtEl>
                                          <p:spTgt spid="2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animEffect filter="fade" transition="in">
                                      <p:cBhvr>
                                        <p:cTn dur="1000"/>
                                        <p:tgtEl>
                                          <p:spTgt spid="26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pic>
        <p:nvPicPr>
          <p:cNvPr id="268" name="Google Shape;268;p49" title="Screenshot 2025-09-09 at 1.13.21 PM.png"/>
          <p:cNvPicPr preferRelativeResize="0"/>
          <p:nvPr/>
        </p:nvPicPr>
        <p:blipFill>
          <a:blip r:embed="rId3">
            <a:alphaModFix/>
          </a:blip>
          <a:stretch>
            <a:fillRect/>
          </a:stretch>
        </p:blipFill>
        <p:spPr>
          <a:xfrm>
            <a:off x="-64500" y="105350"/>
            <a:ext cx="9208499" cy="493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0"/>
          <p:cNvSpPr txBox="1"/>
          <p:nvPr>
            <p:ph type="title"/>
          </p:nvPr>
        </p:nvSpPr>
        <p:spPr>
          <a:xfrm>
            <a:off x="3018425" y="1664225"/>
            <a:ext cx="4761900" cy="141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4000"/>
              <a:t>Why do nonprofits have boards?</a:t>
            </a:r>
            <a:endParaRPr sz="4000"/>
          </a:p>
        </p:txBody>
      </p:sp>
      <p:pic>
        <p:nvPicPr>
          <p:cNvPr id="274" name="Google Shape;274;p50"/>
          <p:cNvPicPr preferRelativeResize="0"/>
          <p:nvPr/>
        </p:nvPicPr>
        <p:blipFill>
          <a:blip r:embed="rId3">
            <a:alphaModFix amt="41000"/>
          </a:blip>
          <a:stretch>
            <a:fillRect/>
          </a:stretch>
        </p:blipFill>
        <p:spPr>
          <a:xfrm rot="5400000">
            <a:off x="-1196508" y="1120305"/>
            <a:ext cx="5121400" cy="2880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Public Accountability </a:t>
            </a:r>
            <a:endParaRPr/>
          </a:p>
          <a:p>
            <a:pPr indent="0" lvl="0" marL="0" rtl="0" algn="ctr">
              <a:spcBef>
                <a:spcPts val="0"/>
              </a:spcBef>
              <a:spcAft>
                <a:spcPts val="0"/>
              </a:spcAft>
              <a:buNone/>
            </a:pPr>
            <a:r>
              <a:rPr lang="en">
                <a:solidFill>
                  <a:schemeClr val="accent1"/>
                </a:solidFill>
              </a:rPr>
              <a:t>&amp;</a:t>
            </a:r>
            <a:r>
              <a:rPr lang="en"/>
              <a:t> Transparency</a:t>
            </a:r>
            <a:endParaRPr/>
          </a:p>
        </p:txBody>
      </p:sp>
      <p:grpSp>
        <p:nvGrpSpPr>
          <p:cNvPr id="280" name="Google Shape;280;p51"/>
          <p:cNvGrpSpPr/>
          <p:nvPr/>
        </p:nvGrpSpPr>
        <p:grpSpPr>
          <a:xfrm>
            <a:off x="155854" y="127363"/>
            <a:ext cx="3232800" cy="3027000"/>
            <a:chOff x="1381504" y="514963"/>
            <a:chExt cx="3232800" cy="3027000"/>
          </a:xfrm>
        </p:grpSpPr>
        <p:sp>
          <p:nvSpPr>
            <p:cNvPr id="281" name="Google Shape;281;p51"/>
            <p:cNvSpPr/>
            <p:nvPr/>
          </p:nvSpPr>
          <p:spPr>
            <a:xfrm rot="-2068908">
              <a:off x="1673153" y="1102219"/>
              <a:ext cx="2649501" cy="1852488"/>
            </a:xfrm>
            <a:prstGeom prst="roundRect">
              <a:avLst>
                <a:gd fmla="val 16667" name="adj"/>
              </a:avLst>
            </a:prstGeom>
            <a:noFill/>
            <a:ln cap="flat" cmpd="sng" w="38100">
              <a:solidFill>
                <a:schemeClr val="accent1"/>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000">
                <a:latin typeface="Montserrat"/>
                <a:ea typeface="Montserrat"/>
                <a:cs typeface="Montserrat"/>
                <a:sym typeface="Montserrat"/>
              </a:endParaRPr>
            </a:p>
          </p:txBody>
        </p:sp>
        <p:sp>
          <p:nvSpPr>
            <p:cNvPr id="282" name="Google Shape;282;p51"/>
            <p:cNvSpPr txBox="1"/>
            <p:nvPr/>
          </p:nvSpPr>
          <p:spPr>
            <a:xfrm rot="-2069000">
              <a:off x="1837998" y="1253791"/>
              <a:ext cx="2319812" cy="154934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Black Ops One"/>
                  <a:ea typeface="Black Ops One"/>
                  <a:cs typeface="Black Ops One"/>
                  <a:sym typeface="Black Ops One"/>
                </a:rPr>
                <a:t>Double </a:t>
              </a:r>
              <a:endParaRPr sz="3000">
                <a:solidFill>
                  <a:schemeClr val="accent1"/>
                </a:solidFill>
                <a:latin typeface="Black Ops One"/>
                <a:ea typeface="Black Ops One"/>
                <a:cs typeface="Black Ops One"/>
                <a:sym typeface="Black Ops One"/>
              </a:endParaRPr>
            </a:p>
            <a:p>
              <a:pPr indent="0" lvl="0" marL="0" rtl="0" algn="ctr">
                <a:spcBef>
                  <a:spcPts val="0"/>
                </a:spcBef>
                <a:spcAft>
                  <a:spcPts val="0"/>
                </a:spcAft>
                <a:buNone/>
              </a:pPr>
              <a:r>
                <a:rPr lang="en" sz="3000">
                  <a:solidFill>
                    <a:schemeClr val="accent1"/>
                  </a:solidFill>
                  <a:latin typeface="Black Ops One"/>
                  <a:ea typeface="Black Ops One"/>
                  <a:cs typeface="Black Ops One"/>
                  <a:sym typeface="Black Ops One"/>
                </a:rPr>
                <a:t>Bottom </a:t>
              </a:r>
              <a:endParaRPr sz="3000">
                <a:solidFill>
                  <a:schemeClr val="accent1"/>
                </a:solidFill>
                <a:latin typeface="Black Ops One"/>
                <a:ea typeface="Black Ops One"/>
                <a:cs typeface="Black Ops One"/>
                <a:sym typeface="Black Ops One"/>
              </a:endParaRPr>
            </a:p>
            <a:p>
              <a:pPr indent="0" lvl="0" marL="0" rtl="0" algn="ctr">
                <a:spcBef>
                  <a:spcPts val="0"/>
                </a:spcBef>
                <a:spcAft>
                  <a:spcPts val="0"/>
                </a:spcAft>
                <a:buNone/>
              </a:pPr>
              <a:r>
                <a:rPr lang="en" sz="3000">
                  <a:solidFill>
                    <a:schemeClr val="accent1"/>
                  </a:solidFill>
                  <a:latin typeface="Black Ops One"/>
                  <a:ea typeface="Black Ops One"/>
                  <a:cs typeface="Black Ops One"/>
                  <a:sym typeface="Black Ops One"/>
                </a:rPr>
                <a:t>Line</a:t>
              </a:r>
              <a:endParaRPr sz="3000">
                <a:solidFill>
                  <a:schemeClr val="accent1"/>
                </a:solidFill>
                <a:latin typeface="Black Ops One"/>
                <a:ea typeface="Black Ops One"/>
                <a:cs typeface="Black Ops One"/>
                <a:sym typeface="Black Ops On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Member Independence</a:t>
            </a:r>
            <a:endParaRPr/>
          </a:p>
        </p:txBody>
      </p:sp>
      <p:sp>
        <p:nvSpPr>
          <p:cNvPr id="288" name="Google Shape;288;p52"/>
          <p:cNvSpPr txBox="1"/>
          <p:nvPr>
            <p:ph idx="1" type="body"/>
          </p:nvPr>
        </p:nvSpPr>
        <p:spPr>
          <a:xfrm>
            <a:off x="921300" y="1228675"/>
            <a:ext cx="7719300" cy="3416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600">
                <a:highlight>
                  <a:srgbClr val="FFFFFF"/>
                </a:highlight>
              </a:rPr>
              <a:t>Defined as “no financial or familial relationships between the director and the organization.” At the very least, nonprofits should consider whether such relationships affect the ability of the director and the board to act in the best interests of the organization.</a:t>
            </a:r>
            <a:endParaRPr sz="1600">
              <a:solidFill>
                <a:srgbClr val="000000"/>
              </a:solidFill>
              <a:latin typeface="Arial"/>
              <a:ea typeface="Arial"/>
              <a:cs typeface="Arial"/>
              <a:sym typeface="Arial"/>
            </a:endParaRPr>
          </a:p>
          <a:p>
            <a:pPr indent="-330200" lvl="0" marL="457200" rtl="0" algn="l">
              <a:spcBef>
                <a:spcPts val="1000"/>
              </a:spcBef>
              <a:spcAft>
                <a:spcPts val="0"/>
              </a:spcAft>
              <a:buSzPts val="1600"/>
              <a:buChar char="●"/>
            </a:pPr>
            <a:r>
              <a:rPr lang="en" sz="1600">
                <a:highlight>
                  <a:srgbClr val="FFFFFF"/>
                </a:highlight>
              </a:rPr>
              <a:t>Free from a conflict of interest and </a:t>
            </a:r>
            <a:r>
              <a:rPr lang="en" sz="1600">
                <a:highlight>
                  <a:schemeClr val="lt1"/>
                </a:highlight>
              </a:rPr>
              <a:t>n</a:t>
            </a:r>
            <a:r>
              <a:rPr lang="en" sz="1600">
                <a:highlight>
                  <a:schemeClr val="lt1"/>
                </a:highlight>
              </a:rPr>
              <a:t>ot compensated more than $10,000 as a contractor/vendor</a:t>
            </a:r>
            <a:endParaRPr sz="1600">
              <a:highlight>
                <a:srgbClr val="FFFFFF"/>
              </a:highlight>
            </a:endParaRPr>
          </a:p>
          <a:p>
            <a:pPr indent="-330200" lvl="0" marL="457200" rtl="0" algn="l">
              <a:spcBef>
                <a:spcPts val="1000"/>
              </a:spcBef>
              <a:spcAft>
                <a:spcPts val="0"/>
              </a:spcAft>
              <a:buSzPts val="1600"/>
              <a:buChar char="●"/>
            </a:pPr>
            <a:r>
              <a:rPr lang="en" sz="1600">
                <a:highlight>
                  <a:srgbClr val="FFFFFF"/>
                </a:highlight>
              </a:rPr>
              <a:t>Not compensated as an employee of the organization</a:t>
            </a:r>
            <a:endParaRPr sz="1600">
              <a:highlight>
                <a:srgbClr val="FFFFFF"/>
              </a:highlight>
            </a:endParaRPr>
          </a:p>
          <a:p>
            <a:pPr indent="-330200" lvl="0" marL="457200" rtl="0" algn="l">
              <a:spcBef>
                <a:spcPts val="1000"/>
              </a:spcBef>
              <a:spcAft>
                <a:spcPts val="1000"/>
              </a:spcAft>
              <a:buSzPts val="1600"/>
              <a:buChar char="●"/>
            </a:pPr>
            <a:r>
              <a:rPr lang="en" sz="1600">
                <a:highlight>
                  <a:srgbClr val="FFFFFF"/>
                </a:highlight>
              </a:rPr>
              <a:t>Not related to anyone that is compensated by the organization</a:t>
            </a:r>
            <a:endParaRPr sz="1600">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2C598A"/>
      </a:dk1>
      <a:lt1>
        <a:srgbClr val="FFFFFF"/>
      </a:lt1>
      <a:dk2>
        <a:srgbClr val="202959"/>
      </a:dk2>
      <a:lt2>
        <a:srgbClr val="EEEEEE"/>
      </a:lt2>
      <a:accent1>
        <a:srgbClr val="EE2A7B"/>
      </a:accent1>
      <a:accent2>
        <a:srgbClr val="231F20"/>
      </a:accent2>
      <a:accent3>
        <a:srgbClr val="6692A2"/>
      </a:accent3>
      <a:accent4>
        <a:srgbClr val="00727D"/>
      </a:accent4>
      <a:accent5>
        <a:srgbClr val="74CCD2"/>
      </a:accent5>
      <a:accent6>
        <a:srgbClr val="8DC63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2C598A"/>
      </a:dk1>
      <a:lt1>
        <a:srgbClr val="FFFFFF"/>
      </a:lt1>
      <a:dk2>
        <a:srgbClr val="202959"/>
      </a:dk2>
      <a:lt2>
        <a:srgbClr val="EEEEEE"/>
      </a:lt2>
      <a:accent1>
        <a:srgbClr val="EE2A7B"/>
      </a:accent1>
      <a:accent2>
        <a:srgbClr val="231F20"/>
      </a:accent2>
      <a:accent3>
        <a:srgbClr val="6692A2"/>
      </a:accent3>
      <a:accent4>
        <a:srgbClr val="00727D"/>
      </a:accent4>
      <a:accent5>
        <a:srgbClr val="74CCD2"/>
      </a:accent5>
      <a:accent6>
        <a:srgbClr val="8DC63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