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4" r:id="rId5"/>
    <p:sldMasterId id="2147483735" r:id="rId6"/>
    <p:sldMasterId id="2147483736" r:id="rId7"/>
    <p:sldMasterId id="214748373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y="5143500" cx="9144000"/>
  <p:notesSz cx="6858000" cy="9144000"/>
  <p:embeddedFontLst>
    <p:embeddedFont>
      <p:font typeface="Prata"/>
      <p:regular r:id="rId40"/>
    </p:embeddedFont>
    <p:embeddedFont>
      <p:font typeface="Garamond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  <p:embeddedFont>
      <p:font typeface="Outfit Light"/>
      <p:regular r:id="rId53"/>
      <p:bold r:id="rId54"/>
    </p:embeddedFont>
    <p:embeddedFont>
      <p:font typeface="Outfit"/>
      <p:regular r:id="rId55"/>
      <p:bold r:id="rId56"/>
    </p:embeddedFont>
    <p:embeddedFont>
      <p:font typeface="Outfit Thin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47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AC313E-E84F-4B9E-85F0-31C1AA529706}">
  <a:tblStyle styleId="{20AC313E-E84F-4B9E-85F0-31C1AA52970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A555FCC-B4C6-4E2C-B913-13C57C447F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D6A27FB-7DC2-432A-BF05-C8FA9E6056D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E6E6"/>
          </a:solidFill>
        </a:fill>
      </a:tcStyle>
    </a:wholeTbl>
    <a:band1H>
      <a:tcTxStyle b="off" i="off"/>
      <a:tcStyle>
        <a:fill>
          <a:solidFill>
            <a:srgbClr val="DDCA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DCA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99000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99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990000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990000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7" orient="horz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ata-regular.fntdata"/><Relationship Id="rId42" Type="http://schemas.openxmlformats.org/officeDocument/2006/relationships/font" Target="fonts/Garamond-bold.fntdata"/><Relationship Id="rId41" Type="http://schemas.openxmlformats.org/officeDocument/2006/relationships/font" Target="fonts/Garamond-regular.fntdata"/><Relationship Id="rId44" Type="http://schemas.openxmlformats.org/officeDocument/2006/relationships/font" Target="fonts/Garamond-boldItalic.fntdata"/><Relationship Id="rId43" Type="http://schemas.openxmlformats.org/officeDocument/2006/relationships/font" Target="fonts/Garamond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3" Type="http://schemas.openxmlformats.org/officeDocument/2006/relationships/font" Target="fonts/OutfitLight-regular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2.xml"/><Relationship Id="rId55" Type="http://schemas.openxmlformats.org/officeDocument/2006/relationships/font" Target="fonts/Outfit-regular.fntdata"/><Relationship Id="rId10" Type="http://schemas.openxmlformats.org/officeDocument/2006/relationships/slide" Target="slides/slide1.xml"/><Relationship Id="rId54" Type="http://schemas.openxmlformats.org/officeDocument/2006/relationships/font" Target="fonts/OutfitLight-bold.fntdata"/><Relationship Id="rId13" Type="http://schemas.openxmlformats.org/officeDocument/2006/relationships/slide" Target="slides/slide4.xml"/><Relationship Id="rId57" Type="http://schemas.openxmlformats.org/officeDocument/2006/relationships/font" Target="fonts/OutfitThin-regular.fntdata"/><Relationship Id="rId12" Type="http://schemas.openxmlformats.org/officeDocument/2006/relationships/slide" Target="slides/slide3.xml"/><Relationship Id="rId56" Type="http://schemas.openxmlformats.org/officeDocument/2006/relationships/font" Target="fonts/Outfit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58" Type="http://schemas.openxmlformats.org/officeDocument/2006/relationships/font" Target="fonts/OutfitThin-bold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430cc06b2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430cc06b2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656371e69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656371e69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656371e69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656371e69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656371e69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656371e69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656371e69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656371e69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656371e69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656371e69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656371e69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656371e69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656371e69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656371e69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656371e69c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656371e69c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3430cc06b2_0_1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3430cc06b2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430cc06b2_0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430cc06b2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656371e69c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656371e69c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430cc06b2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3430cc06b2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430cc06b2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430cc06b2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656371e69c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656371e69c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656371e69c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656371e69c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656371e69c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656371e69c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656371e69c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656371e69c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656371e69c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656371e69c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656371e69c_0_1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656371e69c_0_1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656371e69c_0_7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656371e69c_0_7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656371e69c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656371e69c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430cc06b2_0_11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g33430cc06b2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4579b9691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4579b9691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430cc06b2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4" name="Google Shape;474;g33430cc06b2_0_1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56371e69c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3656371e69c_0_6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430cc06b2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33430cc06b2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656371e69c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656371e69c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56371e69c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656371e69c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430cc06b2_0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33430cc06b2_0_1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Prata"/>
              <a:buNone/>
              <a:defRPr b="1" sz="4500"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/>
        </p:nvSpPr>
        <p:spPr>
          <a:xfrm>
            <a:off x="0" y="0"/>
            <a:ext cx="400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3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3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 Light"/>
              <a:buNone/>
              <a:defRPr sz="1600">
                <a:solidFill>
                  <a:schemeClr val="lt2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2" type="body"/>
          </p:nvPr>
        </p:nvSpPr>
        <p:spPr>
          <a:xfrm>
            <a:off x="43360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51" name="Google Shape;51;p13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"/>
          <p:cNvSpPr/>
          <p:nvPr/>
        </p:nvSpPr>
        <p:spPr>
          <a:xfrm rot="-5400000">
            <a:off x="1138212" y="1027739"/>
            <a:ext cx="45826" cy="372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 rot="-5400000">
            <a:off x="766885" y="1026163"/>
            <a:ext cx="45826" cy="37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5" name="Google Shape;75;p16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7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83" name="Google Shape;83;p17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2">
  <p:cSld name="SECTION_TITLE_AND_DESCRIPTION_1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8"/>
          <p:cNvGrpSpPr/>
          <p:nvPr/>
        </p:nvGrpSpPr>
        <p:grpSpPr>
          <a:xfrm>
            <a:off x="6017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18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8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3">
  <p:cSld name="SECTION_TITLE_AND_DESCRIPTION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03" name="Google Shape;103;p20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 1">
  <p:cSld name="SECTION_TITLE_AND_DESCRIPTION_1_2_2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-76200" y="0"/>
            <a:ext cx="9415000" cy="544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2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14" name="Google Shape;114;p22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 2">
  <p:cSld name="SECTION_TITLE_AND_DESCRIPTION_1_1_2_1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3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23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22" name="Google Shape;122;p23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">
  <p:cSld name="SECTION_TITLE_AND_DESCRIPTION_1_2_2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5400000">
            <a:off x="-1163983" y="1131355"/>
            <a:ext cx="5121400" cy="28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solidFill>
            <a:srgbClr val="FFFFFF">
              <a:alpha val="58859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9" name="Google Shape;129;p2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30" name="Google Shape;130;p2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0" y="0"/>
            <a:ext cx="357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53" name="Google Shape;153;p29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5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Nonprofit SideKick!     www.nonprofitsidekick.com    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0" y="0"/>
            <a:ext cx="3624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64" name="Google Shape;164;p3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5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Nonprofit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8134175" y="4317275"/>
            <a:ext cx="1074600" cy="9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3273" y="4442000"/>
            <a:ext cx="643700" cy="6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-130075" y="4442000"/>
            <a:ext cx="3745500" cy="90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>
            <a:off x="0" y="0"/>
            <a:ext cx="37326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4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3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utfit"/>
              <a:buNone/>
              <a:defRPr sz="1600"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5" name="Google Shape;175;p3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76" name="Google Shape;176;p3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5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Nonprofit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0" y="0"/>
            <a:ext cx="3624900" cy="51435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5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5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2600"/>
              <a:buNone/>
              <a:defRPr sz="2600">
                <a:solidFill>
                  <a:srgbClr val="1C36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3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Outfit"/>
              <a:buNone/>
              <a:defRPr sz="1600">
                <a:solidFill>
                  <a:srgbClr val="1C3678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3" name="Google Shape;183;p3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84" name="Google Shape;184;p35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/>
          <p:nvPr/>
        </p:nvSpPr>
        <p:spPr>
          <a:xfrm>
            <a:off x="-762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3" name="Google Shape;193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">
  <p:cSld name="SECTION_TITLE_AND_DESCRIPTION_1_2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1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5400000">
            <a:off x="-1163983" y="1131355"/>
            <a:ext cx="5121400" cy="28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solidFill>
            <a:srgbClr val="FFFFFF">
              <a:alpha val="58859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3" name="Google Shape;203;p4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4" name="Google Shape;204;p4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05" name="Google Shape;205;p4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4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08" name="Google Shape;208;p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4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_3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/>
          <p:nvPr/>
        </p:nvSpPr>
        <p:spPr>
          <a:xfrm>
            <a:off x="0" y="0"/>
            <a:ext cx="36249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3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3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6" name="Google Shape;216;p4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7" name="Google Shape;217;p43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18" name="Google Shape;218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43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©2023 Nonprofit SideKick!     www.nonprofitsidekick.com     </a:t>
            </a:r>
            <a:endParaRPr sz="10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Prata"/>
              <a:buNone/>
              <a:defRPr b="1" sz="4500"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1" name="Google Shape;231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36" name="Google Shape;23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9" name="Google Shape;239;p49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3" name="Google Shape;243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8" name="Google Shape;248;p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 sz="14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 sz="14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/>
          <p:nvPr/>
        </p:nvSpPr>
        <p:spPr>
          <a:xfrm>
            <a:off x="-762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4" name="Google Shape;254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5" name="Google Shape;255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" name="Google Shape;260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/>
          <p:nvPr/>
        </p:nvSpPr>
        <p:spPr>
          <a:xfrm>
            <a:off x="0" y="0"/>
            <a:ext cx="400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58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8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8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Google Shape;267;p5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 Light"/>
              <a:buNone/>
              <a:defRPr sz="1600">
                <a:solidFill>
                  <a:schemeClr val="lt2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8" name="Google Shape;268;p58"/>
          <p:cNvSpPr txBox="1"/>
          <p:nvPr>
            <p:ph idx="2" type="body"/>
          </p:nvPr>
        </p:nvSpPr>
        <p:spPr>
          <a:xfrm>
            <a:off x="43360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">
  <p:cSld name="SECTION_TITLE_AND_DESCRIPTION_1_2_2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9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5400000">
            <a:off x="-1163983" y="1131355"/>
            <a:ext cx="5121400" cy="28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solidFill>
            <a:srgbClr val="FFFFFF">
              <a:alpha val="58859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2" name="Google Shape;272;p5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3" name="Google Shape;273;p59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74" name="Google Shape;274;p59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0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0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0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6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" name="Google Shape;281;p60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82" name="Google Shape;282;p60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3">
  <p:cSld name="SECTION_TITLE_AND_DESCRIPTION_1_2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1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1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1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8" name="Google Shape;288;p6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9" name="Google Shape;289;p61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90" name="Google Shape;290;p6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2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2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2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2600"/>
              <a:buNone/>
              <a:defRPr sz="2600">
                <a:solidFill>
                  <a:srgbClr val="1C3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6" name="Google Shape;296;p62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Outfit"/>
              <a:buNone/>
              <a:defRPr sz="1600">
                <a:solidFill>
                  <a:srgbClr val="1C3678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7" name="Google Shape;297;p6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E99ABB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298" name="Google Shape;298;p62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3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3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3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4" name="Google Shape;304;p6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5" name="Google Shape;305;p63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06" name="Google Shape;306;p63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4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4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4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2" name="Google Shape;312;p6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utfit"/>
              <a:buNone/>
              <a:defRPr sz="16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3" name="Google Shape;313;p6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14" name="Google Shape;314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6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 1">
  <p:cSld name="SECTION_TITLE_AND_DESCRIPTION_1_1_2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5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rgbClr val="299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5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5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6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1" name="Google Shape;321;p6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utfit"/>
              <a:buNone/>
              <a:defRPr sz="16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2" name="Google Shape;322;p6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998E3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23" name="Google Shape;323;p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65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6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6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66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0" name="Google Shape;330;p6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1" name="Google Shape;331;p66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32" name="Google Shape;332;p66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5" name="Google Shape;335;p67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Prata"/>
              <a:buNone/>
              <a:defRPr b="1" sz="4500"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5" name="Google Shape;345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utfit"/>
              <a:buNone/>
              <a:defRPr sz="2800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dk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350" name="Google Shape;350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3575" y="-885275"/>
            <a:ext cx="1745125" cy="17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7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72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8" name="Google Shape;358;p7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89600"/>
            <a:ext cx="7078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  <a:defRPr sz="1200">
                <a:latin typeface="Outfit"/>
                <a:ea typeface="Outfit"/>
                <a:cs typeface="Outfit"/>
                <a:sym typeface="Outfi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○"/>
              <a:defRPr sz="1200">
                <a:latin typeface="Outfit"/>
                <a:ea typeface="Outfit"/>
                <a:cs typeface="Outfit"/>
                <a:sym typeface="Outfi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■"/>
              <a:defRPr sz="1200"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3" name="Google Shape;363;p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7"/>
          <p:cNvSpPr/>
          <p:nvPr/>
        </p:nvSpPr>
        <p:spPr>
          <a:xfrm>
            <a:off x="-762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7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9" name="Google Shape;369;p7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0" name="Google Shape;370;p7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5" name="Google Shape;375;p7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1"/>
          <p:cNvSpPr/>
          <p:nvPr/>
        </p:nvSpPr>
        <p:spPr>
          <a:xfrm>
            <a:off x="0" y="0"/>
            <a:ext cx="400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81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81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2" name="Google Shape;382;p8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 Light"/>
              <a:buNone/>
              <a:defRPr sz="1600">
                <a:solidFill>
                  <a:schemeClr val="lt2"/>
                </a:solidFill>
                <a:latin typeface="Outfit Light"/>
                <a:ea typeface="Outfit Light"/>
                <a:cs typeface="Outfit Light"/>
                <a:sym typeface="Outfit Ligh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3" name="Google Shape;383;p81"/>
          <p:cNvSpPr txBox="1"/>
          <p:nvPr>
            <p:ph idx="2" type="body"/>
          </p:nvPr>
        </p:nvSpPr>
        <p:spPr>
          <a:xfrm>
            <a:off x="43360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84" name="Google Shape;384;p81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4">
  <p:cSld name="SECTION_TITLE_AND_DESCRIPTION_1_2_2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82"/>
          <p:cNvPicPr preferRelativeResize="0"/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rot="5400000">
            <a:off x="-1163983" y="1131355"/>
            <a:ext cx="5121400" cy="2880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  <a:solidFill>
            <a:srgbClr val="FFFFFF">
              <a:alpha val="58859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8" name="Google Shape;388;p82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9" name="Google Shape;389;p8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90" name="Google Shape;390;p82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Outfit Thin"/>
                <a:ea typeface="Outfit Thin"/>
                <a:cs typeface="Outfit Thin"/>
                <a:sym typeface="Outfit Thin"/>
              </a:rPr>
              <a:t>©2022 Nonprofit SideKick!     www.nonprofitsidekick.com     hello@nonprofitsidekick.com</a:t>
            </a:r>
            <a:endParaRPr sz="1000">
              <a:solidFill>
                <a:schemeClr val="lt1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_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3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83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83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83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6" name="Google Shape;396;p83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7" name="Google Shape;397;p83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98" name="Google Shape;398;p83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3">
  <p:cSld name="SECTION_TITLE_AND_DESCRIPTION_1_2_1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4"/>
          <p:cNvSpPr/>
          <p:nvPr/>
        </p:nvSpPr>
        <p:spPr>
          <a:xfrm>
            <a:off x="0" y="0"/>
            <a:ext cx="35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84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4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4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4" name="Google Shape;404;p8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5" name="Google Shape;405;p84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06" name="Google Shape;406;p84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">
  <p:cSld name="SECTION_TITLE_AND_DESCRIPTION_1_1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5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rgbClr val="E99A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5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5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85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2600"/>
              <a:buNone/>
              <a:defRPr sz="2600">
                <a:solidFill>
                  <a:srgbClr val="1C36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8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678"/>
              </a:buClr>
              <a:buSzPts val="1600"/>
              <a:buFont typeface="Outfit"/>
              <a:buNone/>
              <a:defRPr sz="1600">
                <a:solidFill>
                  <a:srgbClr val="1C3678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3" name="Google Shape;413;p8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E99ABB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14" name="Google Shape;414;p85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1 1">
  <p:cSld name="SECTION_TITLE_AND_DESCRIPTION_1_1_1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6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6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86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6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0" name="Google Shape;420;p8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utfit"/>
              <a:buNone/>
              <a:defRPr sz="16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1" name="Google Shape;421;p86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22" name="Google Shape;422;p86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">
  <p:cSld name="SECTION_TITLE_AND_DESCRIPTION_1_1_2_1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7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7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7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7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8" name="Google Shape;428;p87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utfit"/>
              <a:buNone/>
              <a:defRPr sz="1600"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29" name="Google Shape;429;p87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30" name="Google Shape;430;p8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87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 1 1">
  <p:cSld name="SECTION_TITLE_AND_DESCRIPTION_1_1_2_1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8"/>
          <p:cNvSpPr/>
          <p:nvPr/>
        </p:nvSpPr>
        <p:spPr>
          <a:xfrm>
            <a:off x="0" y="0"/>
            <a:ext cx="3523200" cy="5143500"/>
          </a:xfrm>
          <a:prstGeom prst="rect">
            <a:avLst/>
          </a:prstGeom>
          <a:solidFill>
            <a:srgbClr val="2998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8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88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88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7" name="Google Shape;437;p88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utfit"/>
              <a:buNone/>
              <a:defRPr sz="16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38" name="Google Shape;438;p88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998E3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39" name="Google Shape;439;p8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88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 2">
  <p:cSld name="SECTION_TITLE_AND_DESCRIPTION_1_1_2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9"/>
          <p:cNvSpPr/>
          <p:nvPr/>
        </p:nvSpPr>
        <p:spPr>
          <a:xfrm>
            <a:off x="0" y="0"/>
            <a:ext cx="3513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89"/>
          <p:cNvSpPr/>
          <p:nvPr/>
        </p:nvSpPr>
        <p:spPr>
          <a:xfrm rot="-5400000">
            <a:off x="1138196" y="1027682"/>
            <a:ext cx="45900" cy="37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89"/>
          <p:cNvSpPr/>
          <p:nvPr/>
        </p:nvSpPr>
        <p:spPr>
          <a:xfrm rot="-5400000">
            <a:off x="766792" y="1026182"/>
            <a:ext cx="45900" cy="3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8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6" name="Google Shape;446;p89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Outfit"/>
              <a:buNone/>
              <a:defRPr sz="1600">
                <a:solidFill>
                  <a:schemeClr val="l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7" name="Google Shape;447;p89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48" name="Google Shape;448;p89"/>
          <p:cNvSpPr txBox="1"/>
          <p:nvPr/>
        </p:nvSpPr>
        <p:spPr>
          <a:xfrm>
            <a:off x="-43675" y="4881650"/>
            <a:ext cx="3668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©</a:t>
            </a:r>
            <a:r>
              <a:rPr lang="en" sz="7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2025 Nonprofit</a:t>
            </a:r>
            <a:r>
              <a:rPr i="0" lang="en" sz="7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SideKick!     www.nonprofitsidekick.com     hello@nonprofitsidekick.com</a:t>
            </a:r>
            <a:endParaRPr i="0" sz="10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0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1" name="Google Shape;451;p90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utfit"/>
              <a:buNone/>
              <a:defRPr>
                <a:latin typeface="Outfit"/>
                <a:ea typeface="Outfit"/>
                <a:cs typeface="Outfit"/>
                <a:sym typeface="Outfit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42.xml"/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3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62.xml"/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84.xml"/><Relationship Id="rId1" Type="http://schemas.openxmlformats.org/officeDocument/2006/relationships/image" Target="../media/image13.png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Char char="●"/>
              <a:defRPr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-43675" y="486395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 hello@nonprofitsidekick.com</a:t>
            </a:r>
            <a:endParaRPr sz="1000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b="0" i="0" sz="28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Char char="●"/>
              <a:defRPr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-1" y="4856205"/>
            <a:ext cx="6585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7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©202</a:t>
            </a:r>
            <a:r>
              <a:rPr lang="en" sz="700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5</a:t>
            </a:r>
            <a:r>
              <a:rPr i="0" lang="en" sz="7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rPr>
              <a:t> Nonprofit SideKick!     www.nonprofitsidekick.com      hello@nonprofitsidekick.com</a:t>
            </a:r>
            <a:endParaRPr i="0" sz="1000" u="none" cap="none" strike="noStrike">
              <a:solidFill>
                <a:schemeClr val="dk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225" name="Google Shape;225;p4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/>
        </p:nvSpPr>
        <p:spPr>
          <a:xfrm>
            <a:off x="-43675" y="486395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Outfit Thin"/>
                <a:ea typeface="Outfit Thin"/>
                <a:cs typeface="Outfit Thin"/>
                <a:sym typeface="Outfit Thin"/>
              </a:rPr>
              <a:t>©2024 Nonprofit SideKick!     www.nonprofitsidekick.com      hello@nonprofitsidekick.com</a:t>
            </a:r>
            <a:endParaRPr sz="1000">
              <a:solidFill>
                <a:schemeClr val="dk2"/>
              </a:solidFill>
              <a:latin typeface="Outfit Thin"/>
              <a:ea typeface="Outfit Thin"/>
              <a:cs typeface="Outfit Thin"/>
              <a:sym typeface="Outfit Thin"/>
            </a:endParaRPr>
          </a:p>
        </p:txBody>
      </p:sp>
      <p:pic>
        <p:nvPicPr>
          <p:cNvPr id="228" name="Google Shape;22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ata"/>
              <a:buNone/>
              <a:defRPr sz="28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68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339" name="Google Shape;339;p6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17825" y="-807779"/>
            <a:ext cx="1626175" cy="1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7900" y="4475475"/>
            <a:ext cx="666100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8"/>
          <p:cNvSpPr txBox="1"/>
          <p:nvPr/>
        </p:nvSpPr>
        <p:spPr>
          <a:xfrm>
            <a:off x="-43675" y="4863950"/>
            <a:ext cx="66576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©2025 Nonprofit SideKick!     www.nonprofitsidekick.com      hello@nonprofitsidekick.com</a:t>
            </a:r>
            <a:endParaRPr sz="1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342" name="Google Shape;34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00" y="-307900"/>
            <a:ext cx="1769775" cy="1769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jpg"/><Relationship Id="rId5" Type="http://schemas.openxmlformats.org/officeDocument/2006/relationships/hyperlink" Target="mailto:wendy@nonprofitsidekick.com" TargetMode="External"/><Relationship Id="rId6" Type="http://schemas.openxmlformats.org/officeDocument/2006/relationships/hyperlink" Target="mailto:wendy@nonprofitsidekick.com" TargetMode="External"/><Relationship Id="rId7" Type="http://schemas.openxmlformats.org/officeDocument/2006/relationships/hyperlink" Target="mailto:stephanie@nonprofitsidekick.co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Succession</a:t>
            </a:r>
            <a:r>
              <a:rPr b="1" lang="en" sz="5000">
                <a:solidFill>
                  <a:schemeClr val="accent1"/>
                </a:solidFill>
              </a:rPr>
              <a:t> • </a:t>
            </a:r>
            <a:r>
              <a:rPr lang="en" sz="5000"/>
              <a:t>Planning</a:t>
            </a:r>
            <a:endParaRPr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0"/>
          <p:cNvSpPr txBox="1"/>
          <p:nvPr>
            <p:ph type="title"/>
          </p:nvPr>
        </p:nvSpPr>
        <p:spPr>
          <a:xfrm>
            <a:off x="501400" y="1318650"/>
            <a:ext cx="2886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Communications</a:t>
            </a:r>
            <a:endParaRPr sz="2400"/>
          </a:p>
        </p:txBody>
      </p:sp>
      <p:sp>
        <p:nvSpPr>
          <p:cNvPr id="527" name="Google Shape;527;p100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The Team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/>
              <a:t>Who is the transition communications lead? 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/>
              <a:t>Who else is on the communications team? Staff? Board?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00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0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Message</a:t>
            </a:r>
            <a:endParaRPr/>
          </a:p>
        </p:txBody>
      </p:sp>
      <p:sp>
        <p:nvSpPr>
          <p:cNvPr id="534" name="Google Shape;534;p101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the questions, not the answers. </a:t>
            </a:r>
            <a:endParaRPr/>
          </a:p>
        </p:txBody>
      </p:sp>
      <p:sp>
        <p:nvSpPr>
          <p:cNvPr id="535" name="Google Shape;535;p101"/>
          <p:cNvSpPr txBox="1"/>
          <p:nvPr>
            <p:ph idx="2" type="body"/>
          </p:nvPr>
        </p:nvSpPr>
        <p:spPr>
          <a:xfrm>
            <a:off x="3878825" y="670350"/>
            <a:ext cx="48612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What happened?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When is the transition?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Why is the transition happening?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Who is in charge now?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Who are the contact people?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Is the organization stable?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Are there specific times that additional messaging should be released?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Are the upcoming communications opportunities that need to be delayed or pushed to the forefront?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02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gets what message, when?</a:t>
            </a:r>
            <a:endParaRPr/>
          </a:p>
        </p:txBody>
      </p:sp>
      <p:sp>
        <p:nvSpPr>
          <p:cNvPr id="541" name="Google Shape;541;p102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02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Who needs to get the communication?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Who are the primary, secondary and tertiary stakeholders?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Which vehicle is appropriate for each stakeholder or stakeholder group?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/>
              <a:t>Who are the key contacts within your organization with important relationships - funders, clients, partners, collaborators, vendors, etc.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Table for Comms</a:t>
            </a:r>
            <a:endParaRPr/>
          </a:p>
        </p:txBody>
      </p:sp>
      <p:sp>
        <p:nvSpPr>
          <p:cNvPr id="548" name="Google Shape;548;p103"/>
          <p:cNvSpPr txBox="1"/>
          <p:nvPr>
            <p:ph idx="1" type="body"/>
          </p:nvPr>
        </p:nvSpPr>
        <p:spPr>
          <a:xfrm>
            <a:off x="311700" y="1152475"/>
            <a:ext cx="771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49" name="Google Shape;549;p103"/>
          <p:cNvGraphicFramePr/>
          <p:nvPr/>
        </p:nvGraphicFramePr>
        <p:xfrm>
          <a:off x="311713" y="119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{20AC313E-E84F-4B9E-85F0-31C1AA529706}</a:tableStyleId>
              </a:tblPr>
              <a:tblGrid>
                <a:gridCol w="1569425"/>
                <a:gridCol w="1569425"/>
                <a:gridCol w="1569425"/>
                <a:gridCol w="1569425"/>
                <a:gridCol w="1569425"/>
              </a:tblGrid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Level</a:t>
                      </a:r>
                      <a:endParaRPr u="none" cap="none" strike="noStrike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solidFill>
                      <a:srgbClr val="2C59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Stakeholder</a:t>
                      </a:r>
                      <a:endParaRPr u="none" cap="none" strike="noStrike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solidFill>
                      <a:srgbClr val="2C59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Vehicle</a:t>
                      </a:r>
                      <a:endParaRPr u="none" cap="none" strike="noStrike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solidFill>
                      <a:srgbClr val="2C59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Org. Lead</a:t>
                      </a:r>
                      <a:endParaRPr u="none" cap="none" strike="noStrike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solidFill>
                      <a:srgbClr val="2C598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FFFFFF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2nd Contact</a:t>
                      </a:r>
                      <a:endParaRPr u="none" cap="none" strike="noStrike">
                        <a:solidFill>
                          <a:srgbClr val="FFFFFF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solidFill>
                      <a:srgbClr val="2C598A"/>
                    </a:solidFill>
                  </a:tcPr>
                </a:tc>
              </a:tr>
              <a:tr h="56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Primary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Major Funder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Phone Call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Board Chair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Dev. Director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56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Secondary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Program Partner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Phone Call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Program Lead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ED 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Tertiary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Landlord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Email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Ops Lead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u="none" cap="none" strike="noStrike">
                          <a:solidFill>
                            <a:srgbClr val="2C598A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ED</a:t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  <a:tr h="41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2C598A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4"/>
          <p:cNvSpPr txBox="1"/>
          <p:nvPr>
            <p:ph type="title"/>
          </p:nvPr>
        </p:nvSpPr>
        <p:spPr>
          <a:xfrm>
            <a:off x="501400" y="1318650"/>
            <a:ext cx="2484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Management</a:t>
            </a:r>
            <a:endParaRPr/>
          </a:p>
        </p:txBody>
      </p:sp>
      <p:sp>
        <p:nvSpPr>
          <p:cNvPr id="555" name="Google Shape;555;p104"/>
          <p:cNvSpPr txBox="1"/>
          <p:nvPr>
            <p:ph idx="2" type="body"/>
          </p:nvPr>
        </p:nvSpPr>
        <p:spPr>
          <a:xfrm>
            <a:off x="3878825" y="868375"/>
            <a:ext cx="48612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on the team?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See handout for specific questions for: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Accounts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Bookkeeping/accounting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Payroll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Grants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General Financial Management/Policies and Procedures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Tax/audit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04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5"/>
          <p:cNvSpPr txBox="1"/>
          <p:nvPr>
            <p:ph type="title"/>
          </p:nvPr>
        </p:nvSpPr>
        <p:spPr>
          <a:xfrm>
            <a:off x="501400" y="1318650"/>
            <a:ext cx="23751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Management</a:t>
            </a:r>
            <a:endParaRPr/>
          </a:p>
        </p:txBody>
      </p:sp>
      <p:sp>
        <p:nvSpPr>
          <p:cNvPr id="562" name="Google Shape;562;p105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05"/>
          <p:cNvSpPr txBox="1"/>
          <p:nvPr>
            <p:ph idx="2" type="body"/>
          </p:nvPr>
        </p:nvSpPr>
        <p:spPr>
          <a:xfrm>
            <a:off x="3878825" y="1352625"/>
            <a:ext cx="48612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Facilities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Insurance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Technology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Staff/Volunteer Moral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Funder obligations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Partners/collaborators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6"/>
          <p:cNvSpPr txBox="1"/>
          <p:nvPr>
            <p:ph type="title"/>
          </p:nvPr>
        </p:nvSpPr>
        <p:spPr>
          <a:xfrm>
            <a:off x="501400" y="1318650"/>
            <a:ext cx="24360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Interim Management</a:t>
            </a:r>
            <a:endParaRPr/>
          </a:p>
        </p:txBody>
      </p:sp>
      <p:sp>
        <p:nvSpPr>
          <p:cNvPr id="569" name="Google Shape;569;p106"/>
          <p:cNvSpPr txBox="1"/>
          <p:nvPr>
            <p:ph idx="1" type="subTitle"/>
          </p:nvPr>
        </p:nvSpPr>
        <p:spPr>
          <a:xfrm>
            <a:off x="496350" y="3161525"/>
            <a:ext cx="21024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questions  - many more in the handout</a:t>
            </a:r>
            <a:endParaRPr/>
          </a:p>
        </p:txBody>
      </p:sp>
      <p:sp>
        <p:nvSpPr>
          <p:cNvPr id="570" name="Google Shape;570;p106"/>
          <p:cNvSpPr txBox="1"/>
          <p:nvPr>
            <p:ph idx="2" type="body"/>
          </p:nvPr>
        </p:nvSpPr>
        <p:spPr>
          <a:xfrm>
            <a:off x="3878825" y="868375"/>
            <a:ext cx="48612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Does our organization have expertise </a:t>
            </a:r>
            <a:br>
              <a:rPr lang="en" sz="1600"/>
            </a:br>
            <a:r>
              <a:rPr lang="en" sz="1600"/>
              <a:t>in-house to address specific, executive-level management issues?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How will the board support the interim leader?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How urgent is our situation? Is there time to complete a search before filling the position, or are there urgent issues to be addressed now?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Are we preparing our in-house talent for promotions?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/>
              <a:t>Are there significant transition issues that must be addressed before we can pursue a permanent solution?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400"/>
              <a:t>You are now “prepped” - What’s next? </a:t>
            </a:r>
            <a:endParaRPr sz="4800"/>
          </a:p>
        </p:txBody>
      </p:sp>
      <p:pic>
        <p:nvPicPr>
          <p:cNvPr descr="Scary zombie with blood and wound on his body holding sickle standing (Provided by Getty Images)" id="576" name="Google Shape;576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925" y="2964199"/>
            <a:ext cx="2765701" cy="1846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ry zombie with blood and wound on his body holding sickle standing (Provided by Getty Images)" id="577" name="Google Shape;577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414" y="2659400"/>
            <a:ext cx="1435661" cy="215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Leadership Succession Process</a:t>
            </a:r>
            <a:endParaRPr/>
          </a:p>
        </p:txBody>
      </p:sp>
      <p:sp>
        <p:nvSpPr>
          <p:cNvPr id="583" name="Google Shape;583;p108"/>
          <p:cNvSpPr/>
          <p:nvPr/>
        </p:nvSpPr>
        <p:spPr>
          <a:xfrm>
            <a:off x="5557421" y="1243747"/>
            <a:ext cx="2999400" cy="5019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Onboarding</a:t>
            </a:r>
            <a:endParaRPr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4" name="Google Shape;584;p108"/>
          <p:cNvSpPr txBox="1"/>
          <p:nvPr/>
        </p:nvSpPr>
        <p:spPr>
          <a:xfrm>
            <a:off x="6090875" y="1894247"/>
            <a:ext cx="2236200" cy="2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6-12 months supporting the new leader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Exiting leader MIGHT consult, but not necessary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Board engages and builds relationship with new leader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New leader is introduced to stakeholder and constituents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5" name="Google Shape;585;p108"/>
          <p:cNvSpPr/>
          <p:nvPr/>
        </p:nvSpPr>
        <p:spPr>
          <a:xfrm>
            <a:off x="446625" y="1243908"/>
            <a:ext cx="3218700" cy="5019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Sustaining</a:t>
            </a:r>
            <a:endParaRPr sz="24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6" name="Google Shape;586;p108"/>
          <p:cNvSpPr txBox="1"/>
          <p:nvPr/>
        </p:nvSpPr>
        <p:spPr>
          <a:xfrm>
            <a:off x="562325" y="1894247"/>
            <a:ext cx="2556000" cy="19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Ideally, 1-2  years before start of transition.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Leader sustains org.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Board prepares for search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Identify critical k</a:t>
            </a: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nowledge</a:t>
            </a: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transfer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Early (primary) communication commences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7" name="Google Shape;587;p108"/>
          <p:cNvSpPr/>
          <p:nvPr/>
        </p:nvSpPr>
        <p:spPr>
          <a:xfrm>
            <a:off x="3118212" y="1243747"/>
            <a:ext cx="2999400" cy="5019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Transitioning</a:t>
            </a:r>
            <a:endParaRPr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88" name="Google Shape;588;p108"/>
          <p:cNvSpPr txBox="1"/>
          <p:nvPr/>
        </p:nvSpPr>
        <p:spPr>
          <a:xfrm>
            <a:off x="3478950" y="1894247"/>
            <a:ext cx="22362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6-12 months before / during “hand off” 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Leader sustains org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Board leads search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All hands on deck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Communications (internal and external) are key</a:t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9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1: Sustaining  </a:t>
            </a:r>
            <a:endParaRPr/>
          </a:p>
        </p:txBody>
      </p:sp>
      <p:sp>
        <p:nvSpPr>
          <p:cNvPr id="594" name="Google Shape;594;p109"/>
          <p:cNvSpPr txBox="1"/>
          <p:nvPr>
            <p:ph idx="2" type="body"/>
          </p:nvPr>
        </p:nvSpPr>
        <p:spPr>
          <a:xfrm>
            <a:off x="3826200" y="786975"/>
            <a:ext cx="45270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Understand/d</a:t>
            </a:r>
            <a:r>
              <a:rPr lang="en"/>
              <a:t>efine</a:t>
            </a:r>
            <a:r>
              <a:rPr lang="en"/>
              <a:t> the leader’s role and responsibilities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Clarify expectations between leadership - board/staff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Identify, cultivate and train any internal candidates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Outline executive search process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transition plan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Strategic planning (?)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92"/>
          <p:cNvPicPr preferRelativeResize="0"/>
          <p:nvPr/>
        </p:nvPicPr>
        <p:blipFill rotWithShape="1">
          <a:blip r:embed="rId3">
            <a:alphaModFix/>
          </a:blip>
          <a:srcRect b="40093" l="9806" r="7088" t="34502"/>
          <a:stretch/>
        </p:blipFill>
        <p:spPr>
          <a:xfrm>
            <a:off x="557375" y="458725"/>
            <a:ext cx="2598625" cy="7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375" y="1389125"/>
            <a:ext cx="2823777" cy="2823777"/>
          </a:xfrm>
          <a:prstGeom prst="rect">
            <a:avLst/>
          </a:prstGeom>
          <a:noFill/>
          <a:ln cap="flat" cmpd="sng" w="38100">
            <a:solidFill>
              <a:srgbClr val="345A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3" name="Google Shape;463;p92"/>
          <p:cNvSpPr txBox="1"/>
          <p:nvPr/>
        </p:nvSpPr>
        <p:spPr>
          <a:xfrm>
            <a:off x="3834000" y="1389125"/>
            <a:ext cx="4218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925"/>
              <a:buFont typeface="Arial"/>
              <a:buNone/>
            </a:pPr>
            <a:r>
              <a:rPr b="0" i="0" lang="en" sz="2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Nonprofit Leadership </a:t>
            </a:r>
            <a:endParaRPr b="0" i="0" sz="27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925"/>
              <a:buFont typeface="Arial"/>
              <a:buNone/>
            </a:pPr>
            <a:r>
              <a:rPr b="0" i="0" lang="en" sz="27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Development and Support</a:t>
            </a:r>
            <a:endParaRPr b="0" i="0" sz="4100" u="none" cap="none" strike="noStrike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4" name="Google Shape;464;p92"/>
          <p:cNvSpPr txBox="1"/>
          <p:nvPr/>
        </p:nvSpPr>
        <p:spPr>
          <a:xfrm>
            <a:off x="3945900" y="2255450"/>
            <a:ext cx="44241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Wendy Burtne</a:t>
            </a:r>
            <a:r>
              <a:rPr lang="en" sz="16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wendy</a:t>
            </a:r>
            <a:r>
              <a:rPr b="0" i="0" lang="en" sz="1650" u="sng" cap="none" strike="noStrike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@nonprofitsidekick.com</a:t>
            </a: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Stephanie Masters SHRM-SCP</a:t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" sz="1650" u="sng">
                <a:solidFill>
                  <a:srgbClr val="2998E3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steph@nonprofitsidekick.com</a:t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t/>
            </a:r>
            <a:endParaRPr sz="16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0" i="0" lang="en" sz="16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www.nonprofitsidekick.com </a:t>
            </a:r>
            <a:endParaRPr b="0" i="0" sz="165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0"/>
          <p:cNvSpPr txBox="1"/>
          <p:nvPr>
            <p:ph type="title"/>
          </p:nvPr>
        </p:nvSpPr>
        <p:spPr>
          <a:xfrm>
            <a:off x="501400" y="1318650"/>
            <a:ext cx="23400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2: Transitioning  </a:t>
            </a:r>
            <a:endParaRPr/>
          </a:p>
        </p:txBody>
      </p:sp>
      <p:sp>
        <p:nvSpPr>
          <p:cNvPr id="600" name="Google Shape;600;p110"/>
          <p:cNvSpPr txBox="1"/>
          <p:nvPr>
            <p:ph idx="2" type="body"/>
          </p:nvPr>
        </p:nvSpPr>
        <p:spPr>
          <a:xfrm>
            <a:off x="3878825" y="1188675"/>
            <a:ext cx="4974300" cy="3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800"/>
              <a:buChar char="●"/>
            </a:pPr>
            <a:r>
              <a:rPr lang="en"/>
              <a:t>Executive search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800"/>
              <a:buChar char="●"/>
            </a:pPr>
            <a:r>
              <a:rPr lang="en"/>
              <a:t>Leader focuses on managing staff and remaining transparent and supportive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800"/>
              <a:buChar char="●"/>
            </a:pPr>
            <a:r>
              <a:rPr lang="en"/>
              <a:t>Prepare for onboarding, k</a:t>
            </a:r>
            <a:r>
              <a:rPr lang="en"/>
              <a:t>nowledge transfer of what they need to know</a:t>
            </a:r>
            <a:r>
              <a:rPr lang="en"/>
              <a:t> (see emergency plan)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800"/>
              <a:buChar char="●"/>
            </a:pPr>
            <a:r>
              <a:rPr lang="en"/>
              <a:t>Prepare for relationship hand-offs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99ABB"/>
              </a:buClr>
              <a:buSzPts val="1800"/>
              <a:buChar char="●"/>
            </a:pPr>
            <a:r>
              <a:rPr lang="en"/>
              <a:t>Implement communications plan for announcement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1"/>
          <p:cNvSpPr txBox="1"/>
          <p:nvPr>
            <p:ph type="title"/>
          </p:nvPr>
        </p:nvSpPr>
        <p:spPr>
          <a:xfrm>
            <a:off x="501400" y="1318650"/>
            <a:ext cx="21984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3: Onboarding  </a:t>
            </a:r>
            <a:endParaRPr/>
          </a:p>
        </p:txBody>
      </p:sp>
      <p:sp>
        <p:nvSpPr>
          <p:cNvPr id="606" name="Google Shape;606;p111"/>
          <p:cNvSpPr txBox="1"/>
          <p:nvPr>
            <p:ph idx="2" type="body"/>
          </p:nvPr>
        </p:nvSpPr>
        <p:spPr>
          <a:xfrm>
            <a:off x="3880650" y="652300"/>
            <a:ext cx="4433100" cy="42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More than one day, but that first day is important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First 100 days, conduct “Stay Interviews” at 30/60/90 days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Plan for internal and external relationship building (Leverage an assessment)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Strategy and vision alignment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More involvement than usual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/>
              <a:t>Focus on relationship building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Succession Planning for the Board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Cycle</a:t>
            </a:r>
            <a:endParaRPr/>
          </a:p>
        </p:txBody>
      </p:sp>
      <p:sp>
        <p:nvSpPr>
          <p:cNvPr id="617" name="Google Shape;617;p113"/>
          <p:cNvSpPr txBox="1"/>
          <p:nvPr/>
        </p:nvSpPr>
        <p:spPr>
          <a:xfrm>
            <a:off x="6533406" y="4329900"/>
            <a:ext cx="2080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0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BoardSource, 2008</a:t>
            </a:r>
            <a:endParaRPr sz="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8" name="Google Shape;618;p113"/>
          <p:cNvSpPr/>
          <p:nvPr/>
        </p:nvSpPr>
        <p:spPr>
          <a:xfrm>
            <a:off x="3729408" y="217575"/>
            <a:ext cx="1305600" cy="129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Identify Skills &amp; Demo-</a:t>
            </a:r>
            <a:b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graphics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9" name="Google Shape;619;p113"/>
          <p:cNvSpPr/>
          <p:nvPr/>
        </p:nvSpPr>
        <p:spPr>
          <a:xfrm>
            <a:off x="5227750" y="1040971"/>
            <a:ext cx="1305600" cy="129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Cultivate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0" name="Google Shape;620;p113"/>
          <p:cNvSpPr/>
          <p:nvPr/>
        </p:nvSpPr>
        <p:spPr>
          <a:xfrm>
            <a:off x="5227750" y="2623276"/>
            <a:ext cx="1305600" cy="129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Recruit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1" name="Google Shape;621;p113"/>
          <p:cNvSpPr/>
          <p:nvPr/>
        </p:nvSpPr>
        <p:spPr>
          <a:xfrm>
            <a:off x="3729408" y="3490798"/>
            <a:ext cx="1305600" cy="1297500"/>
          </a:xfrm>
          <a:prstGeom prst="ellipse">
            <a:avLst/>
          </a:prstGeom>
          <a:solidFill>
            <a:srgbClr val="FF6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Orient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2" name="Google Shape;622;p113"/>
          <p:cNvSpPr/>
          <p:nvPr/>
        </p:nvSpPr>
        <p:spPr>
          <a:xfrm>
            <a:off x="2172475" y="2623276"/>
            <a:ext cx="1305600" cy="1297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Educate &amp; Involve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3" name="Google Shape;623;p113"/>
          <p:cNvSpPr/>
          <p:nvPr/>
        </p:nvSpPr>
        <p:spPr>
          <a:xfrm>
            <a:off x="2172475" y="1040971"/>
            <a:ext cx="1305600" cy="1297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Evaluate &amp; Rotate</a:t>
            </a:r>
            <a:endParaRPr b="1" sz="12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24" name="Google Shape;624;p113"/>
          <p:cNvSpPr/>
          <p:nvPr/>
        </p:nvSpPr>
        <p:spPr>
          <a:xfrm rot="-3658745">
            <a:off x="5158916" y="922699"/>
            <a:ext cx="144039" cy="339873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25" name="Google Shape;625;p113"/>
          <p:cNvSpPr/>
          <p:nvPr/>
        </p:nvSpPr>
        <p:spPr>
          <a:xfrm flipH="1" rot="6299779">
            <a:off x="-1560675" y="1335680"/>
            <a:ext cx="273860" cy="644129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rgbClr val="FF6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13"/>
          <p:cNvSpPr/>
          <p:nvPr/>
        </p:nvSpPr>
        <p:spPr>
          <a:xfrm rot="4500008">
            <a:off x="-1560690" y="3842999"/>
            <a:ext cx="273943" cy="644324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rgbClr val="CF3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13"/>
          <p:cNvSpPr/>
          <p:nvPr/>
        </p:nvSpPr>
        <p:spPr>
          <a:xfrm rot="-337349">
            <a:off x="6126001" y="2321903"/>
            <a:ext cx="144735" cy="338311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28" name="Google Shape;628;p113"/>
          <p:cNvSpPr/>
          <p:nvPr/>
        </p:nvSpPr>
        <p:spPr>
          <a:xfrm rot="3930815">
            <a:off x="5303164" y="3926302"/>
            <a:ext cx="143984" cy="339995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29" name="Google Shape;629;p113"/>
          <p:cNvSpPr/>
          <p:nvPr/>
        </p:nvSpPr>
        <p:spPr>
          <a:xfrm rot="8110865">
            <a:off x="3390202" y="3743641"/>
            <a:ext cx="144211" cy="339191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rgbClr val="FF6C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30" name="Google Shape;630;p113"/>
          <p:cNvSpPr/>
          <p:nvPr/>
        </p:nvSpPr>
        <p:spPr>
          <a:xfrm rot="-8935056">
            <a:off x="2455638" y="2321629"/>
            <a:ext cx="144457" cy="338845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631" name="Google Shape;631;p113"/>
          <p:cNvSpPr/>
          <p:nvPr/>
        </p:nvSpPr>
        <p:spPr>
          <a:xfrm rot="-6551075">
            <a:off x="3388813" y="797327"/>
            <a:ext cx="143878" cy="340111"/>
          </a:xfrm>
          <a:custGeom>
            <a:rect b="b" l="l" r="r" t="t"/>
            <a:pathLst>
              <a:path extrusionOk="0" h="35671" w="15166">
                <a:moveTo>
                  <a:pt x="642" y="0"/>
                </a:moveTo>
                <a:cubicBezTo>
                  <a:pt x="316" y="0"/>
                  <a:pt x="1" y="320"/>
                  <a:pt x="208" y="688"/>
                </a:cubicBezTo>
                <a:cubicBezTo>
                  <a:pt x="5612" y="10095"/>
                  <a:pt x="8414" y="20669"/>
                  <a:pt x="8013" y="31443"/>
                </a:cubicBezTo>
                <a:cubicBezTo>
                  <a:pt x="7279" y="30676"/>
                  <a:pt x="6512" y="29942"/>
                  <a:pt x="5778" y="29175"/>
                </a:cubicBezTo>
                <a:cubicBezTo>
                  <a:pt x="5583" y="28971"/>
                  <a:pt x="5342" y="28885"/>
                  <a:pt x="5099" y="28885"/>
                </a:cubicBezTo>
                <a:cubicBezTo>
                  <a:pt x="4349" y="28885"/>
                  <a:pt x="3589" y="29712"/>
                  <a:pt x="4144" y="30443"/>
                </a:cubicBezTo>
                <a:cubicBezTo>
                  <a:pt x="5545" y="32244"/>
                  <a:pt x="7746" y="35279"/>
                  <a:pt x="10215" y="35646"/>
                </a:cubicBezTo>
                <a:cubicBezTo>
                  <a:pt x="10343" y="35662"/>
                  <a:pt x="10469" y="35670"/>
                  <a:pt x="10591" y="35670"/>
                </a:cubicBezTo>
                <a:cubicBezTo>
                  <a:pt x="12755" y="35670"/>
                  <a:pt x="13966" y="33248"/>
                  <a:pt x="14818" y="31543"/>
                </a:cubicBezTo>
                <a:cubicBezTo>
                  <a:pt x="15166" y="30848"/>
                  <a:pt x="14590" y="30061"/>
                  <a:pt x="13956" y="30061"/>
                </a:cubicBezTo>
                <a:cubicBezTo>
                  <a:pt x="13738" y="30061"/>
                  <a:pt x="13513" y="30154"/>
                  <a:pt x="13317" y="30376"/>
                </a:cubicBezTo>
                <a:cubicBezTo>
                  <a:pt x="12318" y="31522"/>
                  <a:pt x="11862" y="33031"/>
                  <a:pt x="10535" y="33031"/>
                </a:cubicBezTo>
                <a:cubicBezTo>
                  <a:pt x="10357" y="33031"/>
                  <a:pt x="10162" y="33004"/>
                  <a:pt x="9948" y="32944"/>
                </a:cubicBezTo>
                <a:cubicBezTo>
                  <a:pt x="10582" y="21303"/>
                  <a:pt x="7613" y="9861"/>
                  <a:pt x="1042" y="221"/>
                </a:cubicBezTo>
                <a:cubicBezTo>
                  <a:pt x="938" y="65"/>
                  <a:pt x="789" y="0"/>
                  <a:pt x="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Matrix/Composition Chart</a:t>
            </a:r>
            <a:endParaRPr/>
          </a:p>
        </p:txBody>
      </p:sp>
      <p:graphicFrame>
        <p:nvGraphicFramePr>
          <p:cNvPr id="637" name="Google Shape;637;p114"/>
          <p:cNvGraphicFramePr/>
          <p:nvPr/>
        </p:nvGraphicFramePr>
        <p:xfrm>
          <a:off x="1230125" y="148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{1A555FCC-B4C6-4E2C-B913-13C57C447F4B}</a:tableStyleId>
              </a:tblPr>
              <a:tblGrid>
                <a:gridCol w="1510975"/>
                <a:gridCol w="1510975"/>
                <a:gridCol w="1510975"/>
                <a:gridCol w="1510975"/>
              </a:tblGrid>
              <a:tr h="6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Marketing / Fundraising</a:t>
                      </a:r>
                      <a:endParaRPr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Program Experience</a:t>
                      </a:r>
                      <a:endParaRPr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Corporate Connections</a:t>
                      </a:r>
                      <a:endParaRPr>
                        <a:solidFill>
                          <a:schemeClr val="lt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6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Brian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Extensive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Some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None</a:t>
                      </a:r>
                      <a:endParaRPr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6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Paul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None</a:t>
                      </a:r>
                      <a:endParaRPr>
                        <a:solidFill>
                          <a:schemeClr val="accent4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Extensive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Some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68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Nisha</a:t>
                      </a:r>
                      <a:endParaRPr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Extensive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utfit"/>
                          <a:ea typeface="Outfit"/>
                          <a:cs typeface="Outfit"/>
                          <a:sym typeface="Outfit"/>
                        </a:rPr>
                        <a:t>None</a:t>
                      </a:r>
                      <a:endParaRPr>
                        <a:solidFill>
                          <a:schemeClr val="dk1"/>
                        </a:solidFill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utfit"/>
                          <a:ea typeface="Outfit"/>
                          <a:cs typeface="Outfit"/>
                          <a:sym typeface="Outfit"/>
                        </a:rPr>
                        <a:t>Some</a:t>
                      </a:r>
                      <a:endParaRPr>
                        <a:latin typeface="Outfit"/>
                        <a:ea typeface="Outfit"/>
                        <a:cs typeface="Outfit"/>
                        <a:sym typeface="Outfi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Google Shape;642;p115"/>
          <p:cNvGraphicFramePr/>
          <p:nvPr/>
        </p:nvGraphicFramePr>
        <p:xfrm>
          <a:off x="1829100" y="1042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{DD6A27FB-7DC2-432A-BF05-C8FA9E6056DD}</a:tableStyleId>
              </a:tblPr>
              <a:tblGrid>
                <a:gridCol w="854425"/>
                <a:gridCol w="854425"/>
                <a:gridCol w="854425"/>
                <a:gridCol w="854425"/>
                <a:gridCol w="854425"/>
                <a:gridCol w="854425"/>
                <a:gridCol w="854425"/>
                <a:gridCol w="854425"/>
              </a:tblGrid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Abe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Barb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Connie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Dave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Earl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43" name="Google Shape;643;p115"/>
          <p:cNvSpPr txBox="1"/>
          <p:nvPr>
            <p:ph idx="4294967295" type="title"/>
          </p:nvPr>
        </p:nvSpPr>
        <p:spPr>
          <a:xfrm>
            <a:off x="729450" y="251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Tenure Tracking Chart</a:t>
            </a:r>
            <a:endParaRPr/>
          </a:p>
        </p:txBody>
      </p:sp>
      <p:sp>
        <p:nvSpPr>
          <p:cNvPr id="644" name="Google Shape;644;p115"/>
          <p:cNvSpPr txBox="1"/>
          <p:nvPr/>
        </p:nvSpPr>
        <p:spPr>
          <a:xfrm>
            <a:off x="-28902" y="1473200"/>
            <a:ext cx="1464000" cy="95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Bylaws: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members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year terms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term limit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" name="Google Shape;649;p116"/>
          <p:cNvGraphicFramePr/>
          <p:nvPr/>
        </p:nvGraphicFramePr>
        <p:xfrm>
          <a:off x="1829100" y="1042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{DD6A27FB-7DC2-432A-BF05-C8FA9E6056DD}</a:tableStyleId>
              </a:tblPr>
              <a:tblGrid>
                <a:gridCol w="854425"/>
                <a:gridCol w="854425"/>
                <a:gridCol w="854425"/>
                <a:gridCol w="854425"/>
                <a:gridCol w="854425"/>
                <a:gridCol w="854425"/>
                <a:gridCol w="854425"/>
                <a:gridCol w="854425"/>
              </a:tblGrid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202</a:t>
                      </a:r>
                      <a:r>
                        <a:rPr lang="en" sz="1300"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Abe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Barb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Connie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Dave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Earl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1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2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3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4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35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New 5</a:t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50" name="Google Shape;650;p116"/>
          <p:cNvSpPr txBox="1"/>
          <p:nvPr>
            <p:ph idx="4294967295" type="title"/>
          </p:nvPr>
        </p:nvSpPr>
        <p:spPr>
          <a:xfrm>
            <a:off x="729450" y="251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Tenure Tracking Chart</a:t>
            </a:r>
            <a:endParaRPr/>
          </a:p>
        </p:txBody>
      </p:sp>
      <p:sp>
        <p:nvSpPr>
          <p:cNvPr id="651" name="Google Shape;651;p116"/>
          <p:cNvSpPr txBox="1"/>
          <p:nvPr/>
        </p:nvSpPr>
        <p:spPr>
          <a:xfrm>
            <a:off x="-28902" y="1473200"/>
            <a:ext cx="1464000" cy="16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Bylaws: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5 members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 year terms 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889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•"/>
            </a:pPr>
            <a:r>
              <a:rPr i="0" lang="en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term limit</a:t>
            </a:r>
            <a:endParaRPr i="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Dave leaves after 1 term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Recruitment and Onboarding</a:t>
            </a:r>
            <a:endParaRPr/>
          </a:p>
        </p:txBody>
      </p:sp>
      <p:sp>
        <p:nvSpPr>
          <p:cNvPr id="657" name="Google Shape;657;p117"/>
          <p:cNvSpPr txBox="1"/>
          <p:nvPr/>
        </p:nvSpPr>
        <p:spPr>
          <a:xfrm>
            <a:off x="993375" y="1271325"/>
            <a:ext cx="67725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Whose job is recruitment?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Not just for November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 your research on prospects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Find PASSION for the mission, but make sure there is alignment with strategy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PLAN - Have an onboarding process - orientation, board book, clear expectations, clear introductions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➔"/>
            </a:pPr>
            <a:r>
              <a:rPr lang="en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Welcome and nurture them  - ask them questions/give them room to speak, check in after the first few meetings at least</a:t>
            </a:r>
            <a:endParaRPr sz="1800"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8"/>
          <p:cNvSpPr txBox="1"/>
          <p:nvPr>
            <p:ph type="title"/>
          </p:nvPr>
        </p:nvSpPr>
        <p:spPr>
          <a:xfrm>
            <a:off x="4747150" y="1406762"/>
            <a:ext cx="3856500" cy="21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Officer Succession Planning</a:t>
            </a:r>
            <a:endParaRPr/>
          </a:p>
        </p:txBody>
      </p:sp>
      <p:pic>
        <p:nvPicPr>
          <p:cNvPr descr="3d render, abstract background with steps and staircase, in pink and blue pastel colors. Architectural design elements. (Provided by Getty Images)" id="663" name="Google Shape;66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4200"/>
            <a:ext cx="4574275" cy="28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19"/>
          <p:cNvSpPr txBox="1"/>
          <p:nvPr>
            <p:ph type="title"/>
          </p:nvPr>
        </p:nvSpPr>
        <p:spPr>
          <a:xfrm>
            <a:off x="196600" y="1318650"/>
            <a:ext cx="2198400" cy="16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Succession Planning Tips</a:t>
            </a:r>
            <a:endParaRPr b="1"/>
          </a:p>
        </p:txBody>
      </p:sp>
      <p:sp>
        <p:nvSpPr>
          <p:cNvPr id="669" name="Google Shape;669;p119"/>
          <p:cNvSpPr txBox="1"/>
          <p:nvPr>
            <p:ph idx="2" type="body"/>
          </p:nvPr>
        </p:nvSpPr>
        <p:spPr>
          <a:xfrm>
            <a:off x="2894050" y="299925"/>
            <a:ext cx="6038100" cy="46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the strategic priorities of the organization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Understand the job you are trying to fill: Define expectations and competencies, DO NOT just replace with the same or the opposite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Consider Interim Leadership - “slow down to go fast”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Having and following a communications plan is more important that you think.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 the role of the outgoing leader in the process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Invest in new leader development, coach or </a:t>
            </a:r>
            <a:r>
              <a:rPr lang="en"/>
              <a:t>mentor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Design and implement process for evaluating the new person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succession planning?</a:t>
            </a:r>
            <a:endParaRPr/>
          </a:p>
        </p:txBody>
      </p:sp>
      <p:sp>
        <p:nvSpPr>
          <p:cNvPr id="470" name="Google Shape;470;p93"/>
          <p:cNvSpPr txBox="1"/>
          <p:nvPr>
            <p:ph idx="1" type="body"/>
          </p:nvPr>
        </p:nvSpPr>
        <p:spPr>
          <a:xfrm>
            <a:off x="2771400" y="1272950"/>
            <a:ext cx="59427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CF326B"/>
              </a:buClr>
              <a:buSzPts val="2200"/>
              <a:buFont typeface="Outfit"/>
              <a:buChar char="●"/>
            </a:pPr>
            <a:r>
              <a:rPr lang="en" sz="20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Prevent loss of legacy knowledge and practices</a:t>
            </a:r>
            <a:endParaRPr sz="20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CF326B"/>
              </a:buClr>
              <a:buSzPts val="2200"/>
              <a:buFont typeface="Outfit"/>
              <a:buChar char="●"/>
            </a:pPr>
            <a:r>
              <a:rPr lang="en" sz="20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Minimize risk of organizational failure</a:t>
            </a:r>
            <a:endParaRPr sz="20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CF326B"/>
              </a:buClr>
              <a:buSzPts val="2200"/>
              <a:buFont typeface="Outfit"/>
              <a:buChar char="●"/>
            </a:pPr>
            <a:r>
              <a:rPr lang="en" sz="20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Retain relationships</a:t>
            </a:r>
            <a:endParaRPr sz="20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CF326B"/>
              </a:buClr>
              <a:buSzPts val="2200"/>
              <a:buFont typeface="Outfit"/>
              <a:buChar char="●"/>
            </a:pPr>
            <a:r>
              <a:rPr lang="en" sz="20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Financial sustainability</a:t>
            </a:r>
            <a:endParaRPr sz="20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CF326B"/>
              </a:buClr>
              <a:buSzPts val="2000"/>
              <a:buFont typeface="Outfit"/>
              <a:buChar char="●"/>
            </a:pPr>
            <a:r>
              <a:rPr lang="en" sz="20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Create a strong transition for new leadership, reducing frustration and potential loss of talent</a:t>
            </a:r>
            <a:endParaRPr sz="20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descr="Person wearing yellow" id="471" name="Google Shape;471;p93"/>
          <p:cNvPicPr preferRelativeResize="0"/>
          <p:nvPr/>
        </p:nvPicPr>
        <p:blipFill rotWithShape="1">
          <a:blip r:embed="rId3">
            <a:alphaModFix/>
          </a:blip>
          <a:srcRect b="0" l="0" r="46463" t="0"/>
          <a:stretch/>
        </p:blipFill>
        <p:spPr>
          <a:xfrm>
            <a:off x="124200" y="1134425"/>
            <a:ext cx="2647200" cy="3296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00050"/>
            <a:ext cx="9937776" cy="5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20"/>
          <p:cNvSpPr/>
          <p:nvPr/>
        </p:nvSpPr>
        <p:spPr>
          <a:xfrm>
            <a:off x="2006100" y="1724100"/>
            <a:ext cx="5131800" cy="169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rPr>
              <a:t>Thank You!</a:t>
            </a:r>
            <a:endParaRPr sz="5000">
              <a:solidFill>
                <a:schemeClr val="dk1"/>
              </a:solidFill>
              <a:latin typeface="Prata"/>
              <a:ea typeface="Prata"/>
              <a:cs typeface="Prata"/>
              <a:sym typeface="Prat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900" y="1181725"/>
            <a:ext cx="7461699" cy="37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94"/>
          <p:cNvSpPr txBox="1"/>
          <p:nvPr>
            <p:ph type="title"/>
          </p:nvPr>
        </p:nvSpPr>
        <p:spPr>
          <a:xfrm>
            <a:off x="152400" y="374200"/>
            <a:ext cx="83265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Characteristics of Succession Planning</a:t>
            </a:r>
            <a:endParaRPr/>
          </a:p>
        </p:txBody>
      </p:sp>
      <p:sp>
        <p:nvSpPr>
          <p:cNvPr id="478" name="Google Shape;478;p94"/>
          <p:cNvSpPr txBox="1"/>
          <p:nvPr>
            <p:ph idx="1" type="body"/>
          </p:nvPr>
        </p:nvSpPr>
        <p:spPr>
          <a:xfrm>
            <a:off x="4637800" y="1504400"/>
            <a:ext cx="4031100" cy="2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utfit"/>
              <a:buChar char="●"/>
            </a:pPr>
            <a:r>
              <a:rPr lang="en" sz="19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Proactive</a:t>
            </a:r>
            <a:endParaRPr sz="2100"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utfit"/>
              <a:buChar char="●"/>
            </a:pPr>
            <a:r>
              <a:rPr lang="en" sz="19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Collaborative</a:t>
            </a:r>
            <a:endParaRPr sz="2100"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utfit"/>
              <a:buChar char="●"/>
            </a:pPr>
            <a:r>
              <a:rPr lang="en" sz="19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Self-assessment</a:t>
            </a:r>
            <a:endParaRPr sz="19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utfit"/>
              <a:buChar char="●"/>
            </a:pPr>
            <a:r>
              <a:rPr lang="en" sz="1900"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Expectation-setting</a:t>
            </a:r>
            <a:endParaRPr sz="2300">
              <a:highlight>
                <a:schemeClr val="lt1"/>
              </a:highlight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Outfit"/>
              <a:buChar char="●"/>
            </a:pPr>
            <a:r>
              <a:rPr lang="en" sz="1900">
                <a:solidFill>
                  <a:srgbClr val="1C3678"/>
                </a:solidFill>
                <a:highlight>
                  <a:schemeClr val="lt1"/>
                </a:highlight>
                <a:latin typeface="Outfit"/>
                <a:ea typeface="Outfit"/>
                <a:cs typeface="Outfit"/>
                <a:sym typeface="Outfit"/>
              </a:rPr>
              <a:t>Preparation (Emergency Plan)</a:t>
            </a:r>
            <a:endParaRPr sz="1900">
              <a:solidFill>
                <a:srgbClr val="1C3678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5"/>
          <p:cNvSpPr txBox="1"/>
          <p:nvPr>
            <p:ph type="title"/>
          </p:nvPr>
        </p:nvSpPr>
        <p:spPr>
          <a:xfrm>
            <a:off x="408383" y="1109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How Much Time Do You Have? </a:t>
            </a:r>
            <a:endParaRPr/>
          </a:p>
        </p:txBody>
      </p:sp>
      <p:grpSp>
        <p:nvGrpSpPr>
          <p:cNvPr id="484" name="Google Shape;484;p95"/>
          <p:cNvGrpSpPr/>
          <p:nvPr/>
        </p:nvGrpSpPr>
        <p:grpSpPr>
          <a:xfrm>
            <a:off x="1661834" y="1177097"/>
            <a:ext cx="5785200" cy="3519600"/>
            <a:chOff x="1661834" y="1177097"/>
            <a:chExt cx="5785200" cy="3519600"/>
          </a:xfrm>
        </p:grpSpPr>
        <p:sp>
          <p:nvSpPr>
            <p:cNvPr id="485" name="Google Shape;485;p95"/>
            <p:cNvSpPr/>
            <p:nvPr/>
          </p:nvSpPr>
          <p:spPr>
            <a:xfrm>
              <a:off x="1661834" y="1177097"/>
              <a:ext cx="5785200" cy="351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6" name="Google Shape;486;p95"/>
            <p:cNvSpPr txBox="1"/>
            <p:nvPr/>
          </p:nvSpPr>
          <p:spPr>
            <a:xfrm>
              <a:off x="3543425" y="1353079"/>
              <a:ext cx="2022000" cy="52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utfit"/>
                  <a:ea typeface="Outfit"/>
                  <a:cs typeface="Outfit"/>
                  <a:sym typeface="Outfit"/>
                </a:rPr>
                <a:t>More than 6 mo?</a:t>
              </a:r>
              <a:endParaRPr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utfit"/>
                  <a:ea typeface="Outfit"/>
                  <a:cs typeface="Outfit"/>
                  <a:sym typeface="Outfit"/>
                </a:rPr>
                <a:t>Succession Planning</a:t>
              </a:r>
              <a:endParaRPr b="1"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487" name="Google Shape;487;p95"/>
          <p:cNvGrpSpPr/>
          <p:nvPr/>
        </p:nvGrpSpPr>
        <p:grpSpPr>
          <a:xfrm>
            <a:off x="2794547" y="2057006"/>
            <a:ext cx="3519600" cy="2639700"/>
            <a:chOff x="2794547" y="2438006"/>
            <a:chExt cx="3519600" cy="2639700"/>
          </a:xfrm>
        </p:grpSpPr>
        <p:sp>
          <p:nvSpPr>
            <p:cNvPr id="488" name="Google Shape;488;p95"/>
            <p:cNvSpPr/>
            <p:nvPr/>
          </p:nvSpPr>
          <p:spPr>
            <a:xfrm>
              <a:off x="2794547" y="2438006"/>
              <a:ext cx="3519600" cy="26397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9" name="Google Shape;489;p95"/>
            <p:cNvSpPr txBox="1"/>
            <p:nvPr/>
          </p:nvSpPr>
          <p:spPr>
            <a:xfrm>
              <a:off x="3472850" y="2679200"/>
              <a:ext cx="21180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utfit"/>
                  <a:ea typeface="Outfit"/>
                  <a:cs typeface="Outfit"/>
                  <a:sym typeface="Outfit"/>
                </a:rPr>
                <a:t>2 – 6 months? </a:t>
              </a:r>
              <a:endParaRPr sz="1500"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utfit"/>
                  <a:ea typeface="Outfit"/>
                  <a:cs typeface="Outfit"/>
                  <a:sym typeface="Outfit"/>
                </a:rPr>
                <a:t>Executive Search/ Board Recruitment</a:t>
              </a:r>
              <a:endParaRPr b="1" sz="15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490" name="Google Shape;490;p95"/>
          <p:cNvGrpSpPr/>
          <p:nvPr/>
        </p:nvGrpSpPr>
        <p:grpSpPr>
          <a:xfrm>
            <a:off x="3381153" y="2936915"/>
            <a:ext cx="2346300" cy="1759800"/>
            <a:chOff x="3381153" y="3317915"/>
            <a:chExt cx="2346300" cy="1759800"/>
          </a:xfrm>
        </p:grpSpPr>
        <p:sp>
          <p:nvSpPr>
            <p:cNvPr id="491" name="Google Shape;491;p95"/>
            <p:cNvSpPr/>
            <p:nvPr/>
          </p:nvSpPr>
          <p:spPr>
            <a:xfrm>
              <a:off x="3381153" y="3317915"/>
              <a:ext cx="2346300" cy="17598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2" name="Google Shape;492;p95"/>
            <p:cNvSpPr txBox="1"/>
            <p:nvPr/>
          </p:nvSpPr>
          <p:spPr>
            <a:xfrm>
              <a:off x="3724779" y="3757870"/>
              <a:ext cx="1659300" cy="8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utfit"/>
                  <a:ea typeface="Outfit"/>
                  <a:cs typeface="Outfit"/>
                  <a:sym typeface="Outfit"/>
                </a:rPr>
                <a:t>Less than 2 mo? </a:t>
              </a:r>
              <a:endParaRPr sz="1500">
                <a:latin typeface="Outfit"/>
                <a:ea typeface="Outfit"/>
                <a:cs typeface="Outfit"/>
                <a:sym typeface="Outfit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Outfit"/>
                  <a:ea typeface="Outfit"/>
                  <a:cs typeface="Outfit"/>
                  <a:sym typeface="Outfit"/>
                </a:rPr>
                <a:t>Emergency Transition</a:t>
              </a:r>
              <a:endParaRPr b="1" sz="15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800" y="3399375"/>
            <a:ext cx="4250250" cy="21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96"/>
          <p:cNvSpPr txBox="1"/>
          <p:nvPr>
            <p:ph type="title"/>
          </p:nvPr>
        </p:nvSpPr>
        <p:spPr>
          <a:xfrm>
            <a:off x="332175" y="568150"/>
            <a:ext cx="78951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could trigger an emergency transition?</a:t>
            </a:r>
            <a:endParaRPr/>
          </a:p>
        </p:txBody>
      </p:sp>
      <p:pic>
        <p:nvPicPr>
          <p:cNvPr id="499" name="Google Shape;499;p96"/>
          <p:cNvPicPr preferRelativeResize="0"/>
          <p:nvPr/>
        </p:nvPicPr>
        <p:blipFill rotWithShape="1">
          <a:blip r:embed="rId4">
            <a:alphaModFix/>
          </a:blip>
          <a:srcRect b="0" l="0" r="66351" t="0"/>
          <a:stretch/>
        </p:blipFill>
        <p:spPr>
          <a:xfrm>
            <a:off x="2750" y="1466050"/>
            <a:ext cx="2333778" cy="34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96"/>
          <p:cNvSpPr txBox="1"/>
          <p:nvPr>
            <p:ph idx="1" type="body"/>
          </p:nvPr>
        </p:nvSpPr>
        <p:spPr>
          <a:xfrm>
            <a:off x="2457825" y="1313650"/>
            <a:ext cx="64437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/>
              <a:t>Unexpected or Expected </a:t>
            </a:r>
            <a:r>
              <a:rPr lang="en" sz="2000">
                <a:latin typeface="Outfit"/>
                <a:ea typeface="Outfit"/>
                <a:cs typeface="Outfit"/>
                <a:sym typeface="Outfit"/>
              </a:rPr>
              <a:t>Board Chair Turnover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Significant Board Turnover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Performance Evaluation of the ED 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ED Resignation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Crisis involving ED – Internal or External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The Proverbial Bus or Lottery Win</a:t>
            </a:r>
            <a:endParaRPr sz="2000">
              <a:latin typeface="Outfit"/>
              <a:ea typeface="Outfit"/>
              <a:cs typeface="Outfit"/>
              <a:sym typeface="Outfi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utfit"/>
              <a:buChar char="●"/>
            </a:pPr>
            <a:r>
              <a:rPr lang="en" sz="2000">
                <a:latin typeface="Outfit"/>
                <a:ea typeface="Outfit"/>
                <a:cs typeface="Outfit"/>
                <a:sym typeface="Outfit"/>
              </a:rPr>
              <a:t>Procrastination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ginning of the Zombie Apocalypse (Provided by Getty Images)" id="505" name="Google Shape;50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97"/>
          <p:cNvSpPr txBox="1"/>
          <p:nvPr>
            <p:ph idx="1" type="body"/>
          </p:nvPr>
        </p:nvSpPr>
        <p:spPr>
          <a:xfrm>
            <a:off x="1673175" y="2999350"/>
            <a:ext cx="7014900" cy="18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rPr>
              <a:t>“Emergency Planning” is the foundation of Succession Planning, kind of like prepping for the Zombie Apocalypse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98" title="Screenshot 2025-06-18 at 7.40.5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4748">
            <a:off x="2020235" y="507626"/>
            <a:ext cx="2874098" cy="376137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8580000" dist="28575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99"/>
          <p:cNvSpPr txBox="1"/>
          <p:nvPr>
            <p:ph type="title"/>
          </p:nvPr>
        </p:nvSpPr>
        <p:spPr>
          <a:xfrm>
            <a:off x="484575" y="110950"/>
            <a:ext cx="7283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orbel"/>
              <a:buNone/>
            </a:pPr>
            <a:r>
              <a:rPr lang="en"/>
              <a:t>Four Ingredients = Foundation</a:t>
            </a:r>
            <a:endParaRPr sz="2400"/>
          </a:p>
        </p:txBody>
      </p:sp>
      <p:sp>
        <p:nvSpPr>
          <p:cNvPr id="517" name="Google Shape;517;p99"/>
          <p:cNvSpPr txBox="1"/>
          <p:nvPr/>
        </p:nvSpPr>
        <p:spPr>
          <a:xfrm>
            <a:off x="464126" y="1617618"/>
            <a:ext cx="2286300" cy="10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95250">
              <a:srgbClr val="9E9E9E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Communications Planning</a:t>
            </a:r>
            <a:endParaRPr sz="2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18" name="Google Shape;518;p99"/>
          <p:cNvSpPr txBox="1"/>
          <p:nvPr/>
        </p:nvSpPr>
        <p:spPr>
          <a:xfrm>
            <a:off x="2979144" y="1609375"/>
            <a:ext cx="2286300" cy="1029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95250">
              <a:srgbClr val="9E9E9E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Financial Management</a:t>
            </a:r>
            <a:endParaRPr sz="2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19" name="Google Shape;519;p99"/>
          <p:cNvSpPr txBox="1"/>
          <p:nvPr/>
        </p:nvSpPr>
        <p:spPr>
          <a:xfrm>
            <a:off x="464126" y="2809726"/>
            <a:ext cx="2286300" cy="1029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95250">
              <a:srgbClr val="9E9E9E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Interim Management</a:t>
            </a:r>
            <a:endParaRPr sz="2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20" name="Google Shape;520;p99"/>
          <p:cNvSpPr txBox="1"/>
          <p:nvPr/>
        </p:nvSpPr>
        <p:spPr>
          <a:xfrm>
            <a:off x="2979144" y="2809726"/>
            <a:ext cx="2286300" cy="1029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95250">
              <a:srgbClr val="9E9E9E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Risk Management</a:t>
            </a:r>
            <a:endParaRPr sz="2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21" name="Google Shape;521;p99"/>
          <p:cNvSpPr txBox="1"/>
          <p:nvPr>
            <p:ph idx="1" type="body"/>
          </p:nvPr>
        </p:nvSpPr>
        <p:spPr>
          <a:xfrm>
            <a:off x="5630225" y="1618450"/>
            <a:ext cx="3513900" cy="3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>
                <a:latin typeface="Outfit"/>
                <a:ea typeface="Outfit"/>
                <a:cs typeface="Outfit"/>
                <a:sym typeface="Outfit"/>
              </a:rPr>
              <a:t>Think of the worst case scenario in each area</a:t>
            </a:r>
            <a:endParaRPr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>
                <a:latin typeface="Outfit"/>
                <a:ea typeface="Outfit"/>
                <a:cs typeface="Outfit"/>
                <a:sym typeface="Outfit"/>
              </a:rPr>
              <a:t>Keep this information somewhere safe</a:t>
            </a:r>
            <a:endParaRPr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>
                <a:latin typeface="Outfit"/>
                <a:ea typeface="Outfit"/>
                <a:cs typeface="Outfit"/>
                <a:sym typeface="Outfit"/>
              </a:rPr>
              <a:t>Review answers periodically</a:t>
            </a:r>
            <a:endParaRPr>
              <a:latin typeface="Outfit"/>
              <a:ea typeface="Outfit"/>
              <a:cs typeface="Outfit"/>
              <a:sym typeface="Outfi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utfit"/>
              <a:buChar char="●"/>
            </a:pPr>
            <a:r>
              <a:rPr lang="en">
                <a:latin typeface="Outfit"/>
                <a:ea typeface="Outfit"/>
                <a:cs typeface="Outfit"/>
                <a:sym typeface="Outfit"/>
              </a:rPr>
              <a:t>Passwords +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C598A"/>
      </a:dk1>
      <a:lt1>
        <a:srgbClr val="FFFFFF"/>
      </a:lt1>
      <a:dk2>
        <a:srgbClr val="202959"/>
      </a:dk2>
      <a:lt2>
        <a:srgbClr val="EEEEEE"/>
      </a:lt2>
      <a:accent1>
        <a:srgbClr val="EE2A7B"/>
      </a:accent1>
      <a:accent2>
        <a:srgbClr val="231F20"/>
      </a:accent2>
      <a:accent3>
        <a:srgbClr val="6692A2"/>
      </a:accent3>
      <a:accent4>
        <a:srgbClr val="00727D"/>
      </a:accent4>
      <a:accent5>
        <a:srgbClr val="74CCD2"/>
      </a:accent5>
      <a:accent6>
        <a:srgbClr val="8DC63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